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8" r:id="rId5"/>
  </p:sldMasterIdLst>
  <p:notesMasterIdLst>
    <p:notesMasterId r:id="rId24"/>
  </p:notesMasterIdLst>
  <p:sldIdLst>
    <p:sldId id="269" r:id="rId6"/>
    <p:sldId id="256" r:id="rId7"/>
    <p:sldId id="258" r:id="rId8"/>
    <p:sldId id="3456" r:id="rId9"/>
    <p:sldId id="2147481650" r:id="rId10"/>
    <p:sldId id="2147481071" r:id="rId11"/>
    <p:sldId id="2147480188" r:id="rId12"/>
    <p:sldId id="2147481076" r:id="rId13"/>
    <p:sldId id="2147481689" r:id="rId14"/>
    <p:sldId id="2147481604" r:id="rId15"/>
    <p:sldId id="2147481697" r:id="rId16"/>
    <p:sldId id="2147480485" r:id="rId17"/>
    <p:sldId id="2147481588" r:id="rId18"/>
    <p:sldId id="2147481585" r:id="rId19"/>
    <p:sldId id="2147481586" r:id="rId20"/>
    <p:sldId id="2147481692" r:id="rId21"/>
    <p:sldId id="263" r:id="rId22"/>
    <p:sldId id="270" r:id="rId23"/>
  </p:sldIdLst>
  <p:sldSz cx="12192000" cy="6858000"/>
  <p:notesSz cx="6858000" cy="9144000"/>
  <p:embeddedFontLst>
    <p:embeddedFont>
      <p:font typeface="Myriad Pro Cond" panose="020B050603040302020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Light" panose="020B0502040204020203" pitchFamily="34" charset="0"/>
      <p:regular r:id="rId33"/>
      <p:italic r:id="rId34"/>
    </p:embeddedFont>
    <p:embeddedFont>
      <p:font typeface="Segoe UI Semibold" panose="020B0702040204020203" pitchFamily="34" charset="0"/>
      <p:bold r:id="rId35"/>
      <p:boldItalic r:id="rId36"/>
    </p:embeddedFont>
    <p:embeddedFont>
      <p:font typeface="Segoe UI Semilight" panose="020B0402040204020203" pitchFamily="34" charset="0"/>
      <p:regular r:id="rId37"/>
      <p:italic r:id="rId38"/>
    </p:embeddedFont>
    <p:embeddedFont>
      <p:font typeface="Segoe UI Variable Display Semibold" pitchFamily="2"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3E"/>
    <a:srgbClr val="A5416F"/>
    <a:srgbClr val="FED927"/>
    <a:srgbClr val="262626"/>
    <a:srgbClr val="75B41A"/>
    <a:srgbClr val="78B4F7"/>
    <a:srgbClr val="2F8BF2"/>
    <a:srgbClr val="FFA720"/>
    <a:srgbClr val="523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42" autoAdjust="0"/>
  </p:normalViewPr>
  <p:slideViewPr>
    <p:cSldViewPr snapToGrid="0">
      <p:cViewPr varScale="1">
        <p:scale>
          <a:sx n="88" d="100"/>
          <a:sy n="88" d="100"/>
        </p:scale>
        <p:origin x="72" y="3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Pro Cond" panose="020B0506030403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Pro Cond" panose="020B0506030403020204" pitchFamily="34" charset="0"/>
              </a:defRPr>
            </a:lvl1pPr>
          </a:lstStyle>
          <a:p>
            <a:fld id="{644E217D-4242-4888-AD2A-6F80B4588A18}" type="datetimeFigureOut">
              <a:rPr lang="en-US" smtClean="0"/>
              <a:pPr/>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Pro Cond" panose="020B0506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Pro Cond" panose="020B0506030403020204" pitchFamily="34" charset="0"/>
              </a:defRPr>
            </a:lvl1pPr>
          </a:lstStyle>
          <a:p>
            <a:fld id="{71AFC649-2855-45E2-B363-97627A04B8CC}" type="slidenum">
              <a:rPr lang="en-US" smtClean="0"/>
              <a:pPr/>
              <a:t>‹#›</a:t>
            </a:fld>
            <a:endParaRPr lang="en-US" dirty="0"/>
          </a:p>
        </p:txBody>
      </p:sp>
    </p:spTree>
    <p:extLst>
      <p:ext uri="{BB962C8B-B14F-4D97-AF65-F5344CB8AC3E}">
        <p14:creationId xmlns:p14="http://schemas.microsoft.com/office/powerpoint/2010/main" val="3783759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Pro Cond" panose="020B0506030403020204" pitchFamily="34" charset="0"/>
        <a:ea typeface="+mn-ea"/>
        <a:cs typeface="+mn-cs"/>
      </a:defRPr>
    </a:lvl1pPr>
    <a:lvl2pPr marL="457200" algn="l" defTabSz="914400" rtl="0" eaLnBrk="1" latinLnBrk="0" hangingPunct="1">
      <a:defRPr sz="1200" kern="1200">
        <a:solidFill>
          <a:schemeClr val="tx1"/>
        </a:solidFill>
        <a:latin typeface="Myriad Pro Cond" panose="020B0506030403020204" pitchFamily="34" charset="0"/>
        <a:ea typeface="+mn-ea"/>
        <a:cs typeface="+mn-cs"/>
      </a:defRPr>
    </a:lvl2pPr>
    <a:lvl3pPr marL="914400" algn="l" defTabSz="914400" rtl="0" eaLnBrk="1" latinLnBrk="0" hangingPunct="1">
      <a:defRPr sz="1200" kern="1200">
        <a:solidFill>
          <a:schemeClr val="tx1"/>
        </a:solidFill>
        <a:latin typeface="Myriad Pro Cond" panose="020B0506030403020204" pitchFamily="34" charset="0"/>
        <a:ea typeface="+mn-ea"/>
        <a:cs typeface="+mn-cs"/>
      </a:defRPr>
    </a:lvl3pPr>
    <a:lvl4pPr marL="1371600" algn="l" defTabSz="914400" rtl="0" eaLnBrk="1" latinLnBrk="0" hangingPunct="1">
      <a:defRPr sz="1200" kern="1200">
        <a:solidFill>
          <a:schemeClr val="tx1"/>
        </a:solidFill>
        <a:latin typeface="Myriad Pro Cond" panose="020B0506030403020204" pitchFamily="34" charset="0"/>
        <a:ea typeface="+mn-ea"/>
        <a:cs typeface="+mn-cs"/>
      </a:defRPr>
    </a:lvl4pPr>
    <a:lvl5pPr marL="1828800" algn="l" defTabSz="914400" rtl="0" eaLnBrk="1" latinLnBrk="0" hangingPunct="1">
      <a:defRPr sz="1200" kern="1200">
        <a:solidFill>
          <a:schemeClr val="tx1"/>
        </a:solidFill>
        <a:latin typeface="Myriad Pro Cond" panose="020B0506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Let’s briefly talk about a core component of Copilot: the Microsoft 365 Graph.</a:t>
            </a:r>
          </a:p>
          <a:p>
            <a:pPr rtl="0"/>
            <a:endParaRPr lang="en-US"/>
          </a:p>
          <a:p>
            <a:pPr rtl="0"/>
            <a:r>
              <a:rPr lang="en-US"/>
              <a:t>Microsoft 365 Graph provides a unified programmability model to access the data &amp; intelligence in Microsoft 365</a:t>
            </a:r>
          </a:p>
          <a:p>
            <a:pPr rtl="0"/>
            <a:endParaRPr lang="en-US"/>
          </a:p>
          <a:p>
            <a:pPr rtl="0"/>
            <a:r>
              <a:rPr lang="en-US"/>
              <a:t>Copilot can access the knowledge in Graph via Microsoft Search, which provides personalized and relevant search results and insights. If you’ve ever searched for an email in Outlook or looked for a file in SharePoint, you’ve used Microsoft Search. Relevancy has been a big challenge for us, which is why we’ve invested in Semantic indexing. </a:t>
            </a:r>
          </a:p>
          <a:p>
            <a:pPr rtl="0"/>
            <a:endParaRPr lang="en-US"/>
          </a:p>
          <a:p>
            <a:pPr rtl="0"/>
            <a:r>
              <a:rPr lang="en-US"/>
              <a:t>The next session is a deep dive in the Semantic Index, but at a high level: Semantic Fabric is a foundational component of Microsoft Search and the overall Microsoft 365 platform. It enables efficient data indices that support precise entity, passage, and sentence retrieval based on the semantics of content, activity, and relationships rather than keyword matching. </a:t>
            </a:r>
          </a:p>
          <a:p>
            <a:pPr rtl="0"/>
            <a:endParaRPr lang="en-US"/>
          </a:p>
          <a:p>
            <a:pPr rtl="0"/>
            <a:r>
              <a:rPr lang="en-US"/>
              <a:t>Copilot leverages these three components: Microsoft 365 Graph provides the data, Microsoft Search provides search over this data, and Semantic Fabric enhances the search experience by providing a semantic representation of the data.</a:t>
            </a:r>
          </a:p>
          <a:p>
            <a:pPr rtl="0"/>
            <a:endParaRPr lang="en-US"/>
          </a:p>
          <a:p>
            <a:pPr rtl="0"/>
            <a:r>
              <a:rPr lang="en-US"/>
              <a:t>Developers can extend the grounding data via graph connectors. Graph connectors allow external content to be stored graph, enabling a way to surface external content in various Microsoft 365 experiences. </a:t>
            </a:r>
          </a:p>
          <a:p>
            <a:pPr rtl="0"/>
            <a:endParaRPr lang="en-US"/>
          </a:p>
          <a:p>
            <a:pPr rtl="0"/>
            <a:endParaRPr lang="en-US"/>
          </a:p>
          <a:p>
            <a:pPr rtl="0"/>
            <a:r>
              <a:rPr lang="en-US"/>
              <a:t>To understand how this graph data gets leveraged by Copilot, you have to have an understanding of how prompts work.</a:t>
            </a:r>
          </a:p>
          <a:p>
            <a:pPr rtl="0"/>
            <a:endParaRPr lang="en-US"/>
          </a:p>
          <a:p>
            <a:pPr rtl="0"/>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371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AE4DC-3345-48D1-9321-8ABBF0810F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323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mj-lt"/>
              <a:buNone/>
            </a:pPr>
            <a:r>
              <a:rPr lang="en-US"/>
              <a:t>Order should be Schema, Permissions, API</a:t>
            </a:r>
          </a:p>
          <a:p>
            <a:pPr marL="0" marR="0" indent="0">
              <a:lnSpc>
                <a:spcPct val="107000"/>
              </a:lnSpc>
              <a:spcBef>
                <a:spcPts val="0"/>
              </a:spcBef>
              <a:spcAft>
                <a:spcPts val="800"/>
              </a:spcAft>
              <a:buFont typeface="+mj-lt"/>
              <a:buNone/>
            </a:pPr>
            <a:r>
              <a:rPr lang="en-US"/>
              <a:t>Data flow + if you want to build (and who can build, how long it takes) </a:t>
            </a:r>
          </a:p>
          <a:p>
            <a:pPr marL="0" marR="0" indent="0">
              <a:lnSpc>
                <a:spcPct val="107000"/>
              </a:lnSpc>
              <a:spcBef>
                <a:spcPts val="0"/>
              </a:spcBef>
              <a:spcAft>
                <a:spcPts val="800"/>
              </a:spcAft>
              <a:buFont typeface="+mj-lt"/>
              <a:buNone/>
            </a:pPr>
            <a:r>
              <a:rPr lang="en-US"/>
              <a:t>Add SDK </a:t>
            </a:r>
          </a:p>
          <a:p>
            <a:pPr marL="0" marR="0" indent="0">
              <a:lnSpc>
                <a:spcPct val="107000"/>
              </a:lnSpc>
              <a:spcBef>
                <a:spcPts val="0"/>
              </a:spcBef>
              <a:spcAft>
                <a:spcPts val="800"/>
              </a:spcAft>
              <a:buFont typeface="+mj-lt"/>
              <a:buNone/>
            </a:pPr>
            <a:r>
              <a:rPr lang="en-US"/>
              <a:t>Common pitfalls: getting permissions right (especially e.g. Salesforce) </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1E1E3FA8-8A17-4907-B7EA-2BAFE1D1D07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59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000000"/>
                </a:solidFill>
                <a:latin typeface="Segoe UI" panose="020B0502040204020203" pitchFamily="34" charset="0"/>
              </a:rPr>
              <a:t>Here’s an example of the differences between a standard search from Microsoft 365 and what is available with the Semantic Index for Copilot </a:t>
            </a:r>
            <a:r>
              <a:rPr lang="en-US" sz="900" b="1" u="sng">
                <a:solidFill>
                  <a:srgbClr val="000000"/>
                </a:solidFill>
                <a:latin typeface="Segoe UI" panose="020B0502040204020203" pitchFamily="34" charset="0"/>
              </a:rPr>
              <a:t>and</a:t>
            </a:r>
            <a:r>
              <a:rPr lang="en-US" sz="900">
                <a:solidFill>
                  <a:srgbClr val="000000"/>
                </a:solidFill>
                <a:latin typeface="Segoe UI" panose="020B0502040204020203" pitchFamily="34" charset="0"/>
              </a:rPr>
              <a:t> with Microsoft 365 Copilot enabled. The user has misspelled a request to find information on ‘Project Melbourne’</a:t>
            </a:r>
            <a:br>
              <a:rPr lang="en-US" sz="900">
                <a:solidFill>
                  <a:srgbClr val="000000"/>
                </a:solidFill>
                <a:latin typeface="Segoe UI" panose="020B0502040204020203" pitchFamily="34" charset="0"/>
              </a:rPr>
            </a:br>
            <a:r>
              <a:rPr lang="en-US" sz="900" i="0">
                <a:effectLst/>
                <a:latin typeface="Segoe UI Semilight" panose="020B0402040204020203" pitchFamily="34" charset="0"/>
                <a:ea typeface="Calibri" panose="020F0502020204030204" pitchFamily="34" charset="0"/>
                <a:cs typeface="Arial" panose="020B0604020202020204" pitchFamily="34" charset="0"/>
              </a:rPr>
              <a:t> </a:t>
            </a:r>
            <a:endParaRPr lang="en-US" sz="900" i="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i="0">
                <a:effectLst/>
                <a:latin typeface="Segoe UI Semilight" panose="020B0402040204020203" pitchFamily="34" charset="0"/>
                <a:ea typeface="Calibri" panose="020F0502020204030204" pitchFamily="34" charset="0"/>
                <a:cs typeface="Arial" panose="020B0604020202020204" pitchFamily="34" charset="0"/>
              </a:rPr>
              <a:t>Semantic Index for Copilot will be able to understand the intent behind your prompts and commands, producing more relevant, transparent results. It sets the foundation for interacting with large language models in a trusted, personalized way and helps users move one step closer to overcoming challenges finding answers in overwhelming amounts of data in their organization.  Understanding why you see something is also as important as getting the right search result itself, and search will now show you why you see a result, such as your relationship to a document, person, and more.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900" i="0">
              <a:effectLst/>
              <a:latin typeface="Segoe UI Semilight" panose="020B04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900" i="0">
              <a:effectLst/>
              <a:latin typeface="Segoe UI Semilight" panose="020B0402040204020203"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11" marR="0" lvl="0" indent="0" algn="l" defTabSz="93283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2024-04-07 5:26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36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it look with M635 data only vs with Connected content (@mike to share what he’s been using)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AE4DC-3345-48D1-9321-8ABBF0810F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907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Semibold"/>
                <a:cs typeface="Segoe UI Semibold"/>
              </a:rPr>
              <a:t>Powered by Semantic Index, Copilot analyses your Graph data to map content relations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AE4DC-3345-48D1-9321-8ABBF0810F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949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Semibold"/>
                <a:cs typeface="Segoe UI Semibold"/>
              </a:rPr>
              <a:t>Access citations, enabling users to find summarized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Semibold"/>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Semibold"/>
                <a:cs typeface="Segoe UI Semibold"/>
              </a:rPr>
              <a:t>We need to confirm the actual experience. For example, are we currently able/near term able to list, bullet, bold,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AE4DC-3345-48D1-9321-8ABBF0810FC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456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0FAC04-F5B2-4016-8422-2FB45F81490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3838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B5E89D5-DA86-46C3-BBA4-D4EFA06FA7F6}"/>
              </a:ext>
            </a:extLst>
          </p:cNvPr>
          <p:cNvSpPr/>
          <p:nvPr userDrawn="1"/>
        </p:nvSpPr>
        <p:spPr bwMode="auto">
          <a:xfrm>
            <a:off x="0" y="1624376"/>
            <a:ext cx="12192000" cy="1073104"/>
          </a:xfrm>
          <a:prstGeom prst="rect">
            <a:avLst/>
          </a:prstGeom>
          <a:solidFill>
            <a:srgbClr val="A5416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solidFill>
                <a:srgbClr val="FED927"/>
              </a:solidFill>
              <a:latin typeface="Myriad Pro Cond" panose="020B0506030403020204" pitchFamily="34" charset="0"/>
              <a:cs typeface="Segoe UI Semibold" panose="020B0702040204020203" pitchFamily="34" charset="0"/>
            </a:endParaRPr>
          </a:p>
        </p:txBody>
      </p:sp>
      <p:sp>
        <p:nvSpPr>
          <p:cNvPr id="2" name="Title 1"/>
          <p:cNvSpPr>
            <a:spLocks noGrp="1"/>
          </p:cNvSpPr>
          <p:nvPr>
            <p:ph type="ctrTitle" hasCustomPrompt="1"/>
          </p:nvPr>
        </p:nvSpPr>
        <p:spPr>
          <a:xfrm>
            <a:off x="554139" y="1803646"/>
            <a:ext cx="11083721" cy="714564"/>
          </a:xfrm>
        </p:spPr>
        <p:txBody>
          <a:bodyPr tIns="0" bIns="0" anchor="ctr" anchorCtr="0">
            <a:normAutofit/>
          </a:bodyPr>
          <a:lstStyle>
            <a:lvl1pPr algn="ctr">
              <a:defRPr sz="4400" cap="small" baseline="0">
                <a:solidFill>
                  <a:schemeClr val="bg1"/>
                </a:solidFill>
                <a:latin typeface="Myriad Pro Cond" panose="020B0506030403020204" pitchFamily="34" charset="0"/>
              </a:defRPr>
            </a:lvl1pPr>
          </a:lstStyle>
          <a:p>
            <a:r>
              <a:rPr lang="en-US" dirty="0"/>
              <a:t>Mastering Microsoft Graph Connectors with the NEW Microsoft Graph Python SDK</a:t>
            </a:r>
          </a:p>
        </p:txBody>
      </p:sp>
      <p:pic>
        <p:nvPicPr>
          <p:cNvPr id="6" name="Graphic 5">
            <a:extLst>
              <a:ext uri="{FF2B5EF4-FFF2-40B4-BE49-F238E27FC236}">
                <a16:creationId xmlns:a16="http://schemas.microsoft.com/office/drawing/2014/main" id="{42515F77-EBAE-4CD9-BB9D-D2F6D0DEB9B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1276" y="4901580"/>
            <a:ext cx="5709449" cy="1357286"/>
          </a:xfrm>
          <a:prstGeom prst="rect">
            <a:avLst/>
          </a:prstGeom>
        </p:spPr>
      </p:pic>
      <p:sp>
        <p:nvSpPr>
          <p:cNvPr id="8" name="TextBox 7">
            <a:extLst>
              <a:ext uri="{FF2B5EF4-FFF2-40B4-BE49-F238E27FC236}">
                <a16:creationId xmlns:a16="http://schemas.microsoft.com/office/drawing/2014/main" id="{13AFBA70-FAFC-4EE1-9B8B-376DD7327C93}"/>
              </a:ext>
            </a:extLst>
          </p:cNvPr>
          <p:cNvSpPr txBox="1"/>
          <p:nvPr userDrawn="1"/>
        </p:nvSpPr>
        <p:spPr>
          <a:xfrm>
            <a:off x="0" y="6400841"/>
            <a:ext cx="12192000" cy="369332"/>
          </a:xfrm>
          <a:prstGeom prst="rect">
            <a:avLst/>
          </a:prstGeom>
          <a:noFill/>
        </p:spPr>
        <p:txBody>
          <a:bodyPr wrap="square">
            <a:spAutoFit/>
          </a:bodyPr>
          <a:lstStyle/>
          <a:p>
            <a:pPr algn="ctr"/>
            <a:r>
              <a:rPr lang="en-US" sz="1800" b="1" dirty="0">
                <a:solidFill>
                  <a:schemeClr val="bg1"/>
                </a:solidFill>
                <a:latin typeface="Myriad Pro Cond" panose="020B0506030403020204" pitchFamily="34" charset="0"/>
              </a:rPr>
              <a:t>14</a:t>
            </a:r>
            <a:r>
              <a:rPr lang="en-US" sz="1800" b="1" baseline="30000" dirty="0">
                <a:solidFill>
                  <a:schemeClr val="bg1"/>
                </a:solidFill>
                <a:latin typeface="Myriad Pro Cond" panose="020B0506030403020204" pitchFamily="34" charset="0"/>
              </a:rPr>
              <a:t>th</a:t>
            </a:r>
            <a:r>
              <a:rPr lang="en-US" sz="1800" b="1" dirty="0">
                <a:solidFill>
                  <a:schemeClr val="bg1"/>
                </a:solidFill>
                <a:latin typeface="Myriad Pro Cond" panose="020B0506030403020204" pitchFamily="34" charset="0"/>
              </a:rPr>
              <a:t> MAY – 16</a:t>
            </a:r>
            <a:r>
              <a:rPr lang="en-US" sz="1800" b="1" baseline="30000" dirty="0">
                <a:solidFill>
                  <a:schemeClr val="bg1"/>
                </a:solidFill>
                <a:latin typeface="Myriad Pro Cond" panose="020B0506030403020204" pitchFamily="34" charset="0"/>
              </a:rPr>
              <a:t>th</a:t>
            </a:r>
            <a:r>
              <a:rPr lang="en-US" sz="1800" b="1" dirty="0">
                <a:solidFill>
                  <a:schemeClr val="bg1"/>
                </a:solidFill>
                <a:latin typeface="Myriad Pro Cond" panose="020B0506030403020204" pitchFamily="34" charset="0"/>
              </a:rPr>
              <a:t>  MAY  2024</a:t>
            </a:r>
            <a:endParaRPr lang="en-GB" dirty="0"/>
          </a:p>
        </p:txBody>
      </p:sp>
      <p:sp>
        <p:nvSpPr>
          <p:cNvPr id="9" name="Subtitle 2">
            <a:extLst>
              <a:ext uri="{FF2B5EF4-FFF2-40B4-BE49-F238E27FC236}">
                <a16:creationId xmlns:a16="http://schemas.microsoft.com/office/drawing/2014/main" id="{B2450BB8-755C-4AAF-9D47-063FA4E61DF0}"/>
              </a:ext>
            </a:extLst>
          </p:cNvPr>
          <p:cNvSpPr txBox="1">
            <a:spLocks/>
          </p:cNvSpPr>
          <p:nvPr userDrawn="1"/>
        </p:nvSpPr>
        <p:spPr>
          <a:xfrm>
            <a:off x="2388745" y="2876750"/>
            <a:ext cx="9453928" cy="1519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262626"/>
                </a:solidFill>
                <a:latin typeface="Myriad Pro Cond" panose="020B0506030403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262626"/>
                </a:solidFill>
                <a:latin typeface="Myriad Pro Cond" panose="020B050603040302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262626"/>
                </a:solidFill>
                <a:latin typeface="Myriad Pro Cond" panose="020B0506030403020204" pitchFamily="34" charset="0"/>
                <a:ea typeface="+mn-ea"/>
                <a:cs typeface="Segoe UI Semilight" panose="020B0402040204020203" pitchFamily="34" charset="0"/>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solidFill>
              </a:rPr>
              <a:t>Gabrielle Williams</a:t>
            </a:r>
            <a:endParaRPr lang="bs-Latn-BA" sz="3200" dirty="0">
              <a:solidFill>
                <a:schemeClr val="bg1"/>
              </a:solidFill>
            </a:endParaRPr>
          </a:p>
          <a:p>
            <a:pPr marL="0" indent="0">
              <a:buFont typeface="Arial" panose="020B0604020202020204" pitchFamily="34" charset="0"/>
              <a:buNone/>
            </a:pPr>
            <a:r>
              <a:rPr lang="en-US" sz="2200" dirty="0" err="1">
                <a:solidFill>
                  <a:schemeClr val="bg1"/>
                </a:solidFill>
              </a:rPr>
              <a:t>Atholton</a:t>
            </a:r>
            <a:r>
              <a:rPr lang="en-US" sz="2200" dirty="0">
                <a:solidFill>
                  <a:schemeClr val="bg1"/>
                </a:solidFill>
              </a:rPr>
              <a:t> High School Student</a:t>
            </a:r>
            <a:endParaRPr lang="bs-Latn-BA" sz="3200" dirty="0">
              <a:solidFill>
                <a:schemeClr val="bg1"/>
              </a:solidFill>
            </a:endParaRPr>
          </a:p>
          <a:p>
            <a:pPr marL="0" indent="0" algn="ctr">
              <a:buFont typeface="Arial" panose="020B0604020202020204" pitchFamily="34" charset="0"/>
              <a:buNone/>
            </a:pPr>
            <a:endParaRPr lang="en-US" sz="3200" dirty="0">
              <a:solidFill>
                <a:schemeClr val="bg1"/>
              </a:solidFill>
            </a:endParaRPr>
          </a:p>
        </p:txBody>
      </p:sp>
    </p:spTree>
    <p:extLst>
      <p:ext uri="{BB962C8B-B14F-4D97-AF65-F5344CB8AC3E}">
        <p14:creationId xmlns:p14="http://schemas.microsoft.com/office/powerpoint/2010/main" val="150675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B93CB7-D3A6-443C-B007-FB7C4BC0EA21}"/>
              </a:ext>
            </a:extLst>
          </p:cNvPr>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3" name="Picture 2">
            <a:extLst>
              <a:ext uri="{FF2B5EF4-FFF2-40B4-BE49-F238E27FC236}">
                <a16:creationId xmlns:a16="http://schemas.microsoft.com/office/drawing/2014/main" id="{99BD8BC9-B3F6-41C1-8B05-C6E758FF1B2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4" name="Picture 3" descr="Icon&#10;&#10;Description automatically generated">
            <a:extLst>
              <a:ext uri="{FF2B5EF4-FFF2-40B4-BE49-F238E27FC236}">
                <a16:creationId xmlns:a16="http://schemas.microsoft.com/office/drawing/2014/main" id="{B1592E51-A66F-48FF-8AE5-D657F776D4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1775270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05098"/>
            <a:ext cx="3932237" cy="752302"/>
          </a:xfrm>
          <a:blipFill>
            <a:blip r:embed="rId2"/>
            <a:stretch>
              <a:fillRect/>
            </a:stretch>
          </a:blipFill>
          <a:ln>
            <a:noFill/>
          </a:ln>
        </p:spPr>
        <p:txBody>
          <a:bodyPr anchor="t">
            <a:normAutofit/>
          </a:bodyPr>
          <a:lstStyle>
            <a:lvl1pPr>
              <a:defRPr sz="2400" cap="all" baseline="0">
                <a:solidFill>
                  <a:schemeClr val="bg1"/>
                </a:solidFill>
                <a:latin typeface="Myriad Pro Cond" panose="020B0506030403020204" pitchFamily="34" charset="0"/>
                <a:cs typeface="Segoe WP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183188" y="1305097"/>
            <a:ext cx="6172200" cy="4555953"/>
          </a:xfrm>
        </p:spPr>
        <p:txBody>
          <a:bodyPr/>
          <a:lstStyle>
            <a:lvl1pPr>
              <a:defRPr sz="3200">
                <a:latin typeface="Myriad Pro Cond" panose="020B0506030403020204" pitchFamily="34" charset="0"/>
              </a:defRPr>
            </a:lvl1pPr>
            <a:lvl2pPr>
              <a:defRPr sz="2800">
                <a:latin typeface="Myriad Pro Cond" panose="020B0506030403020204" pitchFamily="34" charset="0"/>
              </a:defRPr>
            </a:lvl2pPr>
            <a:lvl3pPr>
              <a:defRPr sz="2400">
                <a:latin typeface="Myriad Pro Cond" panose="020B0506030403020204" pitchFamily="34" charset="0"/>
              </a:defRPr>
            </a:lvl3pPr>
            <a:lvl4pPr>
              <a:defRPr sz="2000">
                <a:latin typeface="Myriad Pro Cond" panose="020B0506030403020204" pitchFamily="34" charset="0"/>
              </a:defRPr>
            </a:lvl4pPr>
            <a:lvl5pPr>
              <a:defRPr sz="2000">
                <a:latin typeface="Myriad Pro Cond" panose="020B0506030403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atin typeface="Myriad Pro Cond" panose="020B0506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6097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1371600"/>
            <a:ext cx="3932237" cy="685800"/>
          </a:xfrm>
          <a:solidFill>
            <a:srgbClr val="A5416F"/>
          </a:solidFill>
          <a:ln>
            <a:noFill/>
          </a:ln>
        </p:spPr>
        <p:txBody>
          <a:bodyPr anchor="t">
            <a:normAutofit/>
          </a:bodyPr>
          <a:lstStyle>
            <a:lvl1pPr>
              <a:defRPr sz="2400" cap="all" baseline="0">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5183188" y="1371599"/>
            <a:ext cx="6172200" cy="4489451"/>
          </a:xfrm>
        </p:spPr>
        <p:txBody>
          <a:bodyPr/>
          <a:lstStyle>
            <a:lvl1pPr marL="0" indent="0">
              <a:buNone/>
              <a:defRPr sz="3200">
                <a:latin typeface="Myriad Pro Cond" panose="020B05060304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atin typeface="Myriad Pro Cond" panose="020B0506030403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63022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tx1"/>
                </a:solidFill>
                <a:latin typeface="Myriad Pro Cond" panose="020B0506030403020204" pitchFamily="34" charset="0"/>
              </a:defRPr>
            </a:lvl1pPr>
            <a:lvl2pPr>
              <a:defRPr>
                <a:solidFill>
                  <a:schemeClr val="tx1"/>
                </a:solidFill>
                <a:latin typeface="Myriad Pro Cond" panose="020B0506030403020204" pitchFamily="34" charset="0"/>
              </a:defRPr>
            </a:lvl2pPr>
            <a:lvl3pPr>
              <a:defRPr>
                <a:solidFill>
                  <a:schemeClr val="tx1"/>
                </a:solidFill>
                <a:latin typeface="Myriad Pro Cond" panose="020B0506030403020204" pitchFamily="34" charset="0"/>
              </a:defRPr>
            </a:lvl3pPr>
            <a:lvl4pPr>
              <a:defRPr>
                <a:solidFill>
                  <a:schemeClr val="tx1"/>
                </a:solidFill>
                <a:latin typeface="Myriad Pro Cond" panose="020B0506030403020204" pitchFamily="34" charset="0"/>
              </a:defRPr>
            </a:lvl4pPr>
            <a:lvl5pPr>
              <a:defRPr>
                <a:solidFill>
                  <a:schemeClr val="tx1"/>
                </a:solidFill>
                <a:latin typeface="Myriad Pro Cond" panose="020B0506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A0740A24-C0E6-483A-BE15-E027D4DE833D}"/>
              </a:ext>
            </a:extLst>
          </p:cNvPr>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5" name="Picture 4">
            <a:extLst>
              <a:ext uri="{FF2B5EF4-FFF2-40B4-BE49-F238E27FC236}">
                <a16:creationId xmlns:a16="http://schemas.microsoft.com/office/drawing/2014/main" id="{D976DC7A-35DF-4184-A33A-1455454D01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6" name="Picture 5" descr="Icon&#10;&#10;Description automatically generated">
            <a:extLst>
              <a:ext uri="{FF2B5EF4-FFF2-40B4-BE49-F238E27FC236}">
                <a16:creationId xmlns:a16="http://schemas.microsoft.com/office/drawing/2014/main" id="{D2B1F583-A7B4-467D-9F95-12D1EE5AB5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153029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74284" y="1446415"/>
            <a:ext cx="979516" cy="4730548"/>
          </a:xfrm>
          <a:blipFill>
            <a:blip r:embed="rId2"/>
            <a:stretch>
              <a:fillRect/>
            </a:stretch>
          </a:blipFill>
        </p:spPr>
        <p:txBody>
          <a:bodyPr vert="eaVert">
            <a:normAutofit/>
          </a:bodyPr>
          <a:lstStyle>
            <a:lvl1pPr>
              <a:defRPr sz="3600">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199" y="1446415"/>
            <a:ext cx="9394767" cy="4730548"/>
          </a:xfrm>
        </p:spPr>
        <p:txBody>
          <a:bodyPr vert="eaVert"/>
          <a:lstStyle>
            <a:lvl1pPr>
              <a:defRPr>
                <a:solidFill>
                  <a:schemeClr val="tx1"/>
                </a:solidFill>
                <a:latin typeface="Myriad Pro Cond" panose="020B0506030403020204" pitchFamily="34" charset="0"/>
              </a:defRPr>
            </a:lvl1pPr>
            <a:lvl2pPr>
              <a:defRPr>
                <a:solidFill>
                  <a:schemeClr val="tx1"/>
                </a:solidFill>
                <a:latin typeface="Myriad Pro Cond" panose="020B0506030403020204" pitchFamily="34" charset="0"/>
              </a:defRPr>
            </a:lvl2pPr>
            <a:lvl3pPr>
              <a:defRPr>
                <a:solidFill>
                  <a:schemeClr val="tx1"/>
                </a:solidFill>
                <a:latin typeface="Myriad Pro Cond" panose="020B0506030403020204" pitchFamily="34" charset="0"/>
              </a:defRPr>
            </a:lvl3pPr>
            <a:lvl4pPr>
              <a:defRPr>
                <a:solidFill>
                  <a:schemeClr val="tx1"/>
                </a:solidFill>
                <a:latin typeface="Myriad Pro Cond" panose="020B0506030403020204" pitchFamily="34" charset="0"/>
              </a:defRPr>
            </a:lvl4pPr>
            <a:lvl5pPr>
              <a:defRPr>
                <a:solidFill>
                  <a:schemeClr val="tx1"/>
                </a:solidFill>
                <a:latin typeface="Myriad Pro Cond" panose="020B0506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9623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3249" y="4180381"/>
            <a:ext cx="10515600" cy="871247"/>
          </a:xfrm>
        </p:spPr>
        <p:txBody>
          <a:bodyPr>
            <a:normAutofit/>
          </a:bodyPr>
          <a:lstStyle>
            <a:lvl1pPr>
              <a:defRPr sz="3600" cap="all" baseline="0">
                <a:solidFill>
                  <a:schemeClr val="tx1"/>
                </a:solidFill>
                <a:latin typeface="Myriad Pro Cond" panose="020B0506030403020204" pitchFamily="34" charset="0"/>
              </a:defRPr>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pic>
        <p:nvPicPr>
          <p:cNvPr id="4" name="Picture 3">
            <a:extLst>
              <a:ext uri="{FF2B5EF4-FFF2-40B4-BE49-F238E27FC236}">
                <a16:creationId xmlns:a16="http://schemas.microsoft.com/office/drawing/2014/main" id="{042D8C6F-A0A7-463F-846A-DBB3CF7930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5" name="Picture 4" descr="Icon&#10;&#10;Description automatically generated">
            <a:extLst>
              <a:ext uri="{FF2B5EF4-FFF2-40B4-BE49-F238E27FC236}">
                <a16:creationId xmlns:a16="http://schemas.microsoft.com/office/drawing/2014/main" id="{B7CA9FD8-E1F2-4488-A575-F6AFFE74F3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3932596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sp>
        <p:nvSpPr>
          <p:cNvPr id="6" name="TextBox 5"/>
          <p:cNvSpPr txBox="1"/>
          <p:nvPr userDrawn="1"/>
        </p:nvSpPr>
        <p:spPr>
          <a:xfrm>
            <a:off x="2601308" y="2316824"/>
            <a:ext cx="3650358" cy="1200329"/>
          </a:xfrm>
          <a:prstGeom prst="rect">
            <a:avLst/>
          </a:prstGeom>
          <a:noFill/>
        </p:spPr>
        <p:txBody>
          <a:bodyPr wrap="none" rtlCol="0">
            <a:spAutoFit/>
          </a:bodyPr>
          <a:lstStyle/>
          <a:p>
            <a:r>
              <a:rPr lang="en-US" sz="7200" noProof="0" dirty="0">
                <a:solidFill>
                  <a:schemeClr val="tx1"/>
                </a:solidFill>
                <a:latin typeface="Myriad Pro Cond" panose="020B0506030403020204" pitchFamily="34" charset="0"/>
                <a:cs typeface="Segoe UI Light" panose="020B0502040204020203" pitchFamily="34" charset="0"/>
              </a:rPr>
              <a:t>QUESTIONS?</a:t>
            </a:r>
          </a:p>
        </p:txBody>
      </p:sp>
      <p:pic>
        <p:nvPicPr>
          <p:cNvPr id="5" name="Picture 4">
            <a:extLst>
              <a:ext uri="{FF2B5EF4-FFF2-40B4-BE49-F238E27FC236}">
                <a16:creationId xmlns:a16="http://schemas.microsoft.com/office/drawing/2014/main" id="{3EFB31B9-9BAE-4B29-A29C-8DF7B82578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7" name="Picture 6" descr="Icon&#10;&#10;Description automatically generated">
            <a:extLst>
              <a:ext uri="{FF2B5EF4-FFF2-40B4-BE49-F238E27FC236}">
                <a16:creationId xmlns:a16="http://schemas.microsoft.com/office/drawing/2014/main" id="{4E3A19FC-D5C6-4BE1-967E-BD140B3A3CB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1257257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8969" y="437336"/>
            <a:ext cx="1623846" cy="1623846"/>
          </a:xfrm>
          <a:prstGeom prst="rect">
            <a:avLst/>
          </a:prstGeom>
        </p:spPr>
      </p:pic>
      <p:sp>
        <p:nvSpPr>
          <p:cNvPr id="6" name="TextBox 5"/>
          <p:cNvSpPr txBox="1"/>
          <p:nvPr userDrawn="1"/>
        </p:nvSpPr>
        <p:spPr>
          <a:xfrm>
            <a:off x="2647028" y="617056"/>
            <a:ext cx="3003579" cy="1200329"/>
          </a:xfrm>
          <a:prstGeom prst="rect">
            <a:avLst/>
          </a:prstGeom>
          <a:noFill/>
        </p:spPr>
        <p:txBody>
          <a:bodyPr wrap="none" rtlCol="0">
            <a:spAutoFit/>
          </a:bodyPr>
          <a:lstStyle/>
          <a:p>
            <a:r>
              <a:rPr lang="en-US" sz="7200" noProof="0" dirty="0">
                <a:solidFill>
                  <a:schemeClr val="bg1"/>
                </a:solidFill>
                <a:latin typeface="Myriad Pro Cond" panose="020B0506030403020204" pitchFamily="34" charset="0"/>
                <a:cs typeface="Segoe UI Light" panose="020B0502040204020203" pitchFamily="34" charset="0"/>
              </a:rPr>
              <a:t>thank you</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3249" y="2238704"/>
            <a:ext cx="1623846" cy="1623846"/>
          </a:xfrm>
          <a:prstGeom prst="rect">
            <a:avLst/>
          </a:prstGeom>
        </p:spPr>
      </p:pic>
      <p:sp>
        <p:nvSpPr>
          <p:cNvPr id="9" name="TextBox 8"/>
          <p:cNvSpPr txBox="1"/>
          <p:nvPr userDrawn="1"/>
        </p:nvSpPr>
        <p:spPr>
          <a:xfrm>
            <a:off x="2647027" y="2353004"/>
            <a:ext cx="3206327" cy="1200329"/>
          </a:xfrm>
          <a:prstGeom prst="rect">
            <a:avLst/>
          </a:prstGeom>
          <a:noFill/>
        </p:spPr>
        <p:txBody>
          <a:bodyPr wrap="none" rtlCol="0">
            <a:spAutoFit/>
          </a:bodyPr>
          <a:lstStyle/>
          <a:p>
            <a:r>
              <a:rPr lang="en-US" sz="7200" noProof="0" dirty="0">
                <a:solidFill>
                  <a:schemeClr val="bg1"/>
                </a:solidFill>
                <a:latin typeface="Myriad Pro Cond" panose="020B0506030403020204" pitchFamily="34" charset="0"/>
                <a:cs typeface="Segoe UI Light" panose="020B0502040204020203" pitchFamily="34" charset="0"/>
              </a:rPr>
              <a:t>questions?</a:t>
            </a:r>
          </a:p>
        </p:txBody>
      </p:sp>
      <p:pic>
        <p:nvPicPr>
          <p:cNvPr id="7" name="Picture 6">
            <a:extLst>
              <a:ext uri="{FF2B5EF4-FFF2-40B4-BE49-F238E27FC236}">
                <a16:creationId xmlns:a16="http://schemas.microsoft.com/office/drawing/2014/main" id="{5A133BC6-27C7-4DD6-851F-CE61473C14C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236253" y="276027"/>
            <a:ext cx="668343" cy="435486"/>
          </a:xfrm>
          <a:prstGeom prst="rect">
            <a:avLst/>
          </a:prstGeom>
        </p:spPr>
      </p:pic>
      <p:pic>
        <p:nvPicPr>
          <p:cNvPr id="10" name="Picture 9" descr="Icon&#10;&#10;Description automatically generated">
            <a:extLst>
              <a:ext uri="{FF2B5EF4-FFF2-40B4-BE49-F238E27FC236}">
                <a16:creationId xmlns:a16="http://schemas.microsoft.com/office/drawing/2014/main" id="{72AF9406-1F97-454E-99A5-F9B86AFB283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36253" y="891417"/>
            <a:ext cx="668343" cy="357842"/>
          </a:xfrm>
          <a:prstGeom prst="rect">
            <a:avLst/>
          </a:prstGeom>
        </p:spPr>
      </p:pic>
    </p:spTree>
    <p:extLst>
      <p:ext uri="{BB962C8B-B14F-4D97-AF65-F5344CB8AC3E}">
        <p14:creationId xmlns:p14="http://schemas.microsoft.com/office/powerpoint/2010/main" val="1468605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56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Four Column Bullet with Subtitles">
    <p:spTree>
      <p:nvGrpSpPr>
        <p:cNvPr id="1" name=""/>
        <p:cNvGrpSpPr/>
        <p:nvPr/>
      </p:nvGrpSpPr>
      <p:grpSpPr>
        <a:xfrm>
          <a:off x="0" y="0"/>
          <a:ext cx="0" cy="0"/>
          <a:chOff x="0" y="0"/>
          <a:chExt cx="0" cy="0"/>
        </a:xfrm>
      </p:grpSpPr>
      <p:sp>
        <p:nvSpPr>
          <p:cNvPr id="4" name="Text Placeholder 17">
            <a:extLst>
              <a:ext uri="{FF2B5EF4-FFF2-40B4-BE49-F238E27FC236}">
                <a16:creationId xmlns:a16="http://schemas.microsoft.com/office/drawing/2014/main" id="{E53EE8AC-CD57-3523-3289-88024C6D4C1A}"/>
              </a:ext>
            </a:extLst>
          </p:cNvPr>
          <p:cNvSpPr>
            <a:spLocks noGrp="1"/>
          </p:cNvSpPr>
          <p:nvPr>
            <p:ph type="body" sz="quarter" idx="11" hasCustomPrompt="1"/>
          </p:nvPr>
        </p:nvSpPr>
        <p:spPr>
          <a:xfrm>
            <a:off x="612899" y="315402"/>
            <a:ext cx="10990139" cy="492443"/>
          </a:xfrm>
        </p:spPr>
        <p:txBody>
          <a:bodyPr anchor="ctr"/>
          <a:lstStyle>
            <a:lvl1pPr marL="0" indent="0" algn="ctr" defTabSz="914400" rtl="0" eaLnBrk="1" latinLnBrk="0" hangingPunct="1">
              <a:lnSpc>
                <a:spcPct val="100000"/>
              </a:lnSpc>
              <a:spcBef>
                <a:spcPts val="0"/>
              </a:spcBef>
              <a:spcAft>
                <a:spcPts val="400"/>
              </a:spcAft>
              <a:buNone/>
              <a:defRPr lang="en-US" sz="3200" kern="1200" dirty="0">
                <a:solidFill>
                  <a:srgbClr val="000000"/>
                </a:solidFill>
                <a:latin typeface="Segoe UI Semibold" pitchFamily="34" charset="0"/>
                <a:ea typeface="Segoe UI Semibold" pitchFamily="34" charset="-122"/>
                <a:cs typeface="Segoe UI Semibold" pitchFamily="34" charset="-120"/>
              </a:defRPr>
            </a:lvl1pPr>
          </a:lstStyle>
          <a:p>
            <a:pPr lvl="0"/>
            <a:r>
              <a:rPr lang="en-US"/>
              <a:t>Title for Diagrams or Charts</a:t>
            </a:r>
          </a:p>
        </p:txBody>
      </p:sp>
      <p:pic>
        <p:nvPicPr>
          <p:cNvPr id="54" name="Image 1" descr="preencoded.png">
            <a:extLst>
              <a:ext uri="{FF2B5EF4-FFF2-40B4-BE49-F238E27FC236}">
                <a16:creationId xmlns:a16="http://schemas.microsoft.com/office/drawing/2014/main" id="{35C93F4F-4EF4-5CC0-38CC-5879D149884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187"/>
            <a:ext cx="12192000" cy="41951"/>
          </a:xfrm>
          <a:prstGeom prst="rect">
            <a:avLst/>
          </a:prstGeom>
        </p:spPr>
      </p:pic>
      <p:sp>
        <p:nvSpPr>
          <p:cNvPr id="24" name="Text Placeholder 11">
            <a:extLst>
              <a:ext uri="{FF2B5EF4-FFF2-40B4-BE49-F238E27FC236}">
                <a16:creationId xmlns:a16="http://schemas.microsoft.com/office/drawing/2014/main" id="{C291B2B8-9B71-11C1-AFEA-AB79AA002EBB}"/>
              </a:ext>
            </a:extLst>
          </p:cNvPr>
          <p:cNvSpPr>
            <a:spLocks noGrp="1"/>
          </p:cNvSpPr>
          <p:nvPr>
            <p:ph type="body" sz="quarter" idx="33" hasCustomPrompt="1"/>
          </p:nvPr>
        </p:nvSpPr>
        <p:spPr>
          <a:xfrm>
            <a:off x="584518" y="896443"/>
            <a:ext cx="11018520" cy="369332"/>
          </a:xfrm>
        </p:spPr>
        <p:txBody>
          <a:bodyPr anchor="ct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tx1"/>
                </a:solidFill>
                <a:latin typeface="+mn-lt"/>
                <a:ea typeface="+mn-ea"/>
                <a:cs typeface="Segoe UI" panose="020B0502040204020203" pitchFamily="34" charset="0"/>
              </a:defRPr>
            </a:lvl1pPr>
          </a:lstStyle>
          <a:p>
            <a:pPr lvl="0"/>
            <a:r>
              <a:rPr lang="en-US"/>
              <a:t>Description </a:t>
            </a:r>
          </a:p>
        </p:txBody>
      </p:sp>
    </p:spTree>
    <p:extLst>
      <p:ext uri="{BB962C8B-B14F-4D97-AF65-F5344CB8AC3E}">
        <p14:creationId xmlns:p14="http://schemas.microsoft.com/office/powerpoint/2010/main" val="5448309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Feedb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148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6E5F-DDA5-0C1A-8FF6-F7446D150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4BBD4E-3428-452E-4764-CAF74CEC0B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830A0F-6592-807F-F901-492680A5727A}"/>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28C407FC-A5DA-69EE-D523-70467B04F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22E11-CB76-8B8B-6F91-570868EB0803}"/>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434430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715-CE69-CA90-8642-4E9016F384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43A71-FD2A-781C-E71F-E0543544E7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D21CC-1DFC-C045-05F2-3C3338CD7A71}"/>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D414E2A6-7913-4B5D-80A5-41298BB62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5C57B-5E6C-F7CF-8743-1D261945BC79}"/>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191468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D96F-C673-65A8-CAA6-CE44F8A4A3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EF3A1-979C-24ED-E01A-6635EACCBB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AD6507-BF6D-C2B4-D8F6-F3399AAEC594}"/>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C5D9D556-DC27-61B0-0529-16C02EBE3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7F99-ED82-ED0C-E174-BA1045B4172A}"/>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229409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DA995-E6EE-6B3C-5E7B-6129FEE22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32382-C381-2CA4-7436-C62AECAD81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24D8F9-3DC1-6623-2408-AE45598E07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573CE5-EFBB-539D-A924-965500D574CC}"/>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6" name="Footer Placeholder 5">
            <a:extLst>
              <a:ext uri="{FF2B5EF4-FFF2-40B4-BE49-F238E27FC236}">
                <a16:creationId xmlns:a16="http://schemas.microsoft.com/office/drawing/2014/main" id="{F6A75D08-442A-C5B8-2C46-BE7ECCE5D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A3BD8-950E-742C-3B9F-A2CBE683D293}"/>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194772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EF9D-8ADB-3F0D-BE7F-09966AD68E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218DCF-A474-2DEF-EE01-0A2CFADF5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399357-6C34-89AA-EEC6-9E6AFFB7C6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02E803-0F57-D36D-FBF8-9A101A1C3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B4871-79E8-7ED3-D9B0-243BD21B3E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53DBF-65C1-8702-851D-523051DDA2AE}"/>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8" name="Footer Placeholder 7">
            <a:extLst>
              <a:ext uri="{FF2B5EF4-FFF2-40B4-BE49-F238E27FC236}">
                <a16:creationId xmlns:a16="http://schemas.microsoft.com/office/drawing/2014/main" id="{065D09C8-0F6E-1662-C8D2-56BAD929D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E2666C-5543-2E8F-E2B4-498F8194D21D}"/>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885857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EAB2-6AC0-D2FB-A219-7AA5B96216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07220-2EDB-BA8B-3879-3175D6168C14}"/>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4" name="Footer Placeholder 3">
            <a:extLst>
              <a:ext uri="{FF2B5EF4-FFF2-40B4-BE49-F238E27FC236}">
                <a16:creationId xmlns:a16="http://schemas.microsoft.com/office/drawing/2014/main" id="{CED244F8-C64D-C9DB-8AEF-B0BB5D34F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AEAF-A743-5BD5-A62D-12002C72084F}"/>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1726953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ACB34-299F-2344-776B-50C2FF9A822D}"/>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3" name="Footer Placeholder 2">
            <a:extLst>
              <a:ext uri="{FF2B5EF4-FFF2-40B4-BE49-F238E27FC236}">
                <a16:creationId xmlns:a16="http://schemas.microsoft.com/office/drawing/2014/main" id="{77BE92D0-541B-A0F9-93D6-35212B042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D7AE54-5D31-8AE3-2532-778E0D9CA286}"/>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3612729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E2DB-6BDF-6AD6-5BCF-7699ED753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BEB520-553B-DB2A-A8F5-2CDA7FB37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3DBD0D-9C45-FEF4-C3FB-C44D7525A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B87A5-A1E3-6133-AEB2-45D889603016}"/>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6" name="Footer Placeholder 5">
            <a:extLst>
              <a:ext uri="{FF2B5EF4-FFF2-40B4-BE49-F238E27FC236}">
                <a16:creationId xmlns:a16="http://schemas.microsoft.com/office/drawing/2014/main" id="{939676D4-642C-593D-D4C7-02A9952DF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27AB2-14A4-9FCF-B0BE-0F8530976AA4}"/>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2501900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549D-FC83-2711-5081-0313E6297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0B5C83-B34F-0BE8-D3A2-784FC05667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46412-3458-EB1F-4B27-C6EC1BFE5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7CE7AC-A759-3073-7AEF-5DD7D7BFB3C0}"/>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6" name="Footer Placeholder 5">
            <a:extLst>
              <a:ext uri="{FF2B5EF4-FFF2-40B4-BE49-F238E27FC236}">
                <a16:creationId xmlns:a16="http://schemas.microsoft.com/office/drawing/2014/main" id="{273CB217-04A7-D8B2-9660-3D08B6DBA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F0539-E544-01F7-8C4A-7D8386BAE3F0}"/>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87333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D585-95AE-D712-4E67-7C80AF1B2E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8088EF-78D4-5C2C-A438-CB2294274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C4B61-EA2E-555B-4BBB-3D5BAF7E68E3}"/>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49D23A73-C933-334E-E085-A3578E3A5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3CAD6-ED70-EF9E-FD0C-8EEB6F9AB39D}"/>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391269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3" name="Rectangle 2"/>
          <p:cNvSpPr/>
          <p:nvPr userDrawn="1"/>
        </p:nvSpPr>
        <p:spPr>
          <a:xfrm>
            <a:off x="0" y="0"/>
            <a:ext cx="12192000" cy="64655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Myriad Pro Cond" panose="020B0506030403020204" pitchFamily="34" charset="0"/>
              </a:rPr>
              <a:t> ♡ DIAMOND AND PLATINUM SPONSORS ♡</a:t>
            </a:r>
            <a:endParaRPr lang="en-US" b="1" dirty="0">
              <a:solidFill>
                <a:schemeClr val="bg1"/>
              </a:solidFill>
              <a:latin typeface="Myriad Pro Cond" panose="020B0506030403020204" pitchFamily="34" charset="0"/>
            </a:endParaRPr>
          </a:p>
        </p:txBody>
      </p:sp>
      <p:pic>
        <p:nvPicPr>
          <p:cNvPr id="25" name="Picture 24">
            <a:extLst>
              <a:ext uri="{FF2B5EF4-FFF2-40B4-BE49-F238E27FC236}">
                <a16:creationId xmlns:a16="http://schemas.microsoft.com/office/drawing/2014/main" id="{6131F648-82CF-42B8-B0C8-07DC5444064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99540" y="105532"/>
            <a:ext cx="668343" cy="435486"/>
          </a:xfrm>
          <a:prstGeom prst="rect">
            <a:avLst/>
          </a:prstGeom>
        </p:spPr>
      </p:pic>
      <p:pic>
        <p:nvPicPr>
          <p:cNvPr id="1026" name="Picture 2" descr="Experts Inside AG">
            <a:extLst>
              <a:ext uri="{FF2B5EF4-FFF2-40B4-BE49-F238E27FC236}">
                <a16:creationId xmlns:a16="http://schemas.microsoft.com/office/drawing/2014/main" id="{341B85F0-E857-4DBC-88C3-5AA6D6EB1D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74311" y="727922"/>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CON">
            <a:extLst>
              <a:ext uri="{FF2B5EF4-FFF2-40B4-BE49-F238E27FC236}">
                <a16:creationId xmlns:a16="http://schemas.microsoft.com/office/drawing/2014/main" id="{53B2F76C-8C5F-4482-94B7-F25F9CD02F7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85516" y="727922"/>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epit A/S">
            <a:extLst>
              <a:ext uri="{FF2B5EF4-FFF2-40B4-BE49-F238E27FC236}">
                <a16:creationId xmlns:a16="http://schemas.microsoft.com/office/drawing/2014/main" id="{8BE66735-4AF4-45B7-85F4-ADDD8F72F35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96721" y="727922"/>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ORTO">
            <a:extLst>
              <a:ext uri="{FF2B5EF4-FFF2-40B4-BE49-F238E27FC236}">
                <a16:creationId xmlns:a16="http://schemas.microsoft.com/office/drawing/2014/main" id="{5A8843EC-118C-4866-9089-865924CF9B1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374311" y="1777395"/>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anIX GmbH">
            <a:extLst>
              <a:ext uri="{FF2B5EF4-FFF2-40B4-BE49-F238E27FC236}">
                <a16:creationId xmlns:a16="http://schemas.microsoft.com/office/drawing/2014/main" id="{2FC8D4FD-97B2-46EB-9EC3-E6B5B14D0BC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085516" y="1777395"/>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eam Software ">
            <a:extLst>
              <a:ext uri="{FF2B5EF4-FFF2-40B4-BE49-F238E27FC236}">
                <a16:creationId xmlns:a16="http://schemas.microsoft.com/office/drawing/2014/main" id="{C1BF583D-F854-47FA-B6CE-05002C44AEC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859537" y="1805887"/>
            <a:ext cx="205714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a:extLst>
              <a:ext uri="{FF2B5EF4-FFF2-40B4-BE49-F238E27FC236}">
                <a16:creationId xmlns:a16="http://schemas.microsoft.com/office/drawing/2014/main" id="{63EABBD3-4ECC-4B2D-985C-E8752E65237C}"/>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892648" y="3001366"/>
            <a:ext cx="1542857" cy="81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oogle Germany">
            <a:extLst>
              <a:ext uri="{FF2B5EF4-FFF2-40B4-BE49-F238E27FC236}">
                <a16:creationId xmlns:a16="http://schemas.microsoft.com/office/drawing/2014/main" id="{5028AD97-4DCC-4E05-914E-6DCA7B7A99C6}"/>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345644" y="3001366"/>
            <a:ext cx="1542857" cy="81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jor League SharePoint (VOI Service)">
            <a:extLst>
              <a:ext uri="{FF2B5EF4-FFF2-40B4-BE49-F238E27FC236}">
                <a16:creationId xmlns:a16="http://schemas.microsoft.com/office/drawing/2014/main" id="{81FDDC78-E3EB-4775-B084-C6F94991B7EF}"/>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801006" y="3001366"/>
            <a:ext cx="1542857" cy="810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x42">
            <a:extLst>
              <a:ext uri="{FF2B5EF4-FFF2-40B4-BE49-F238E27FC236}">
                <a16:creationId xmlns:a16="http://schemas.microsoft.com/office/drawing/2014/main" id="{4C9FB68A-5528-4291-B4DC-9CFF9728FD24}"/>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82246" y="4099697"/>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hareGate">
            <a:extLst>
              <a:ext uri="{FF2B5EF4-FFF2-40B4-BE49-F238E27FC236}">
                <a16:creationId xmlns:a16="http://schemas.microsoft.com/office/drawing/2014/main" id="{5D882C9B-3FD4-4276-91CF-85B018383515}"/>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523035" y="4099697"/>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vePoint Deutschland GmbH">
            <a:extLst>
              <a:ext uri="{FF2B5EF4-FFF2-40B4-BE49-F238E27FC236}">
                <a16:creationId xmlns:a16="http://schemas.microsoft.com/office/drawing/2014/main" id="{1012A510-225F-477C-8D05-9212A910CE7E}"/>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463824" y="4093078"/>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reView">
            <a:extLst>
              <a:ext uri="{FF2B5EF4-FFF2-40B4-BE49-F238E27FC236}">
                <a16:creationId xmlns:a16="http://schemas.microsoft.com/office/drawing/2014/main" id="{71349042-DB1D-48C7-A964-C382B03B54EE}"/>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404613" y="4076718"/>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FireStart">
            <a:extLst>
              <a:ext uri="{FF2B5EF4-FFF2-40B4-BE49-F238E27FC236}">
                <a16:creationId xmlns:a16="http://schemas.microsoft.com/office/drawing/2014/main" id="{CEFCC70D-013A-40FE-924D-4DFF6D3A7EE4}"/>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345402" y="4099697"/>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kybow">
            <a:extLst>
              <a:ext uri="{FF2B5EF4-FFF2-40B4-BE49-F238E27FC236}">
                <a16:creationId xmlns:a16="http://schemas.microsoft.com/office/drawing/2014/main" id="{3A03CFF7-B9C3-4A50-A448-0C578E967766}"/>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82246" y="5104383"/>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BCC">
            <a:extLst>
              <a:ext uri="{FF2B5EF4-FFF2-40B4-BE49-F238E27FC236}">
                <a16:creationId xmlns:a16="http://schemas.microsoft.com/office/drawing/2014/main" id="{5CE9C1A7-D9EC-4F04-82E1-58698F76D990}"/>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3523035" y="5104383"/>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nagenda">
            <a:extLst>
              <a:ext uri="{FF2B5EF4-FFF2-40B4-BE49-F238E27FC236}">
                <a16:creationId xmlns:a16="http://schemas.microsoft.com/office/drawing/2014/main" id="{606A4EFA-D5FE-4E25-A1FD-740F9769D893}"/>
              </a:ext>
            </a:extLst>
          </p:cNvPr>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463823" y="5092956"/>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Nintex">
            <a:extLst>
              <a:ext uri="{FF2B5EF4-FFF2-40B4-BE49-F238E27FC236}">
                <a16:creationId xmlns:a16="http://schemas.microsoft.com/office/drawing/2014/main" id="{926D5104-75A1-4B93-B455-0DF22948F379}"/>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404613" y="5076114"/>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Alight Consulting GmbH">
            <a:extLst>
              <a:ext uri="{FF2B5EF4-FFF2-40B4-BE49-F238E27FC236}">
                <a16:creationId xmlns:a16="http://schemas.microsoft.com/office/drawing/2014/main" id="{5F0AEC46-932A-4D13-9519-97FB8A2A0350}"/>
              </a:ext>
            </a:extLst>
          </p:cNvPr>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9345402" y="5076114"/>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desso SE">
            <a:extLst>
              <a:ext uri="{FF2B5EF4-FFF2-40B4-BE49-F238E27FC236}">
                <a16:creationId xmlns:a16="http://schemas.microsoft.com/office/drawing/2014/main" id="{5177B998-45C9-4D05-ACC6-4E36DEAB56C9}"/>
              </a:ext>
            </a:extLst>
          </p:cNvPr>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1582246" y="6001780"/>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CGI Deutschland B.V. &amp; Co KG">
            <a:extLst>
              <a:ext uri="{FF2B5EF4-FFF2-40B4-BE49-F238E27FC236}">
                <a16:creationId xmlns:a16="http://schemas.microsoft.com/office/drawing/2014/main" id="{B6AF928B-7003-459A-9A62-55974D7FFD32}"/>
              </a:ext>
            </a:extLst>
          </p:cNvPr>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3523035" y="6001780"/>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nfinity Share GmbH">
            <a:extLst>
              <a:ext uri="{FF2B5EF4-FFF2-40B4-BE49-F238E27FC236}">
                <a16:creationId xmlns:a16="http://schemas.microsoft.com/office/drawing/2014/main" id="{A2CFAC97-A939-44B0-80E5-85E3B628D7B6}"/>
              </a:ext>
            </a:extLst>
          </p:cNvPr>
          <p:cNvPicPr>
            <a:picLocks noChangeAspect="1" noChangeArrowheads="1"/>
          </p:cNvPicPr>
          <p:nvPr userDrawn="1"/>
        </p:nvPicPr>
        <p:blipFill>
          <a:blip r:embed="rId25" cstate="print">
            <a:extLst>
              <a:ext uri="{28A0092B-C50C-407E-A947-70E740481C1C}">
                <a14:useLocalDpi xmlns:a14="http://schemas.microsoft.com/office/drawing/2010/main" val="0"/>
              </a:ext>
            </a:extLst>
          </a:blip>
          <a:srcRect/>
          <a:stretch>
            <a:fillRect/>
          </a:stretch>
        </p:blipFill>
        <p:spPr bwMode="auto">
          <a:xfrm>
            <a:off x="5463822" y="6001780"/>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Netmail EMEA GmbH">
            <a:extLst>
              <a:ext uri="{FF2B5EF4-FFF2-40B4-BE49-F238E27FC236}">
                <a16:creationId xmlns:a16="http://schemas.microsoft.com/office/drawing/2014/main" id="{3386226E-7B97-4E6F-B5E7-6592764B2360}"/>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7404613" y="5947191"/>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Quest">
            <a:extLst>
              <a:ext uri="{FF2B5EF4-FFF2-40B4-BE49-F238E27FC236}">
                <a16:creationId xmlns:a16="http://schemas.microsoft.com/office/drawing/2014/main" id="{D4D4A86F-AC0A-4587-AE1B-DB8EB0169950}"/>
              </a:ext>
            </a:extLst>
          </p:cNvPr>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9345402" y="5947191"/>
            <a:ext cx="137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con&#10;&#10;Description automatically generated">
            <a:extLst>
              <a:ext uri="{FF2B5EF4-FFF2-40B4-BE49-F238E27FC236}">
                <a16:creationId xmlns:a16="http://schemas.microsoft.com/office/drawing/2014/main" id="{07D09980-B261-4AEF-B76C-F48DCA9930BE}"/>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24117" y="49799"/>
            <a:ext cx="917451" cy="491219"/>
          </a:xfrm>
          <a:prstGeom prst="rect">
            <a:avLst/>
          </a:prstGeom>
        </p:spPr>
      </p:pic>
    </p:spTree>
    <p:extLst>
      <p:ext uri="{BB962C8B-B14F-4D97-AF65-F5344CB8AC3E}">
        <p14:creationId xmlns:p14="http://schemas.microsoft.com/office/powerpoint/2010/main" val="2034669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486DE1-867D-E9E1-1770-9C23ADD761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D7D137-7FC7-1B27-504F-B6563C8AA7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AAC50-D97B-1695-BDA2-0BBC99EC285E}"/>
              </a:ext>
            </a:extLst>
          </p:cNvPr>
          <p:cNvSpPr>
            <a:spLocks noGrp="1"/>
          </p:cNvSpPr>
          <p:nvPr>
            <p:ph type="dt" sz="half" idx="10"/>
          </p:nvPr>
        </p:nvSpPr>
        <p:spPr/>
        <p:txBody>
          <a:body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05DB6848-04BC-AF9A-B4DA-6A66818EF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14F4E-5F26-1BC1-5D22-55DB6BE7CA52}"/>
              </a:ext>
            </a:extLst>
          </p:cNvPr>
          <p:cNvSpPr>
            <a:spLocks noGrp="1"/>
          </p:cNvSpPr>
          <p:nvPr>
            <p:ph type="sldNum" sz="quarter" idx="12"/>
          </p:nvPr>
        </p:nvSpPr>
        <p:spPr/>
        <p:txBody>
          <a:bodyPr/>
          <a:lstStyle/>
          <a:p>
            <a:fld id="{53156873-ABC5-401A-9934-9AC633DA49FE}" type="slidenum">
              <a:rPr lang="en-US" smtClean="0"/>
              <a:t>‹#›</a:t>
            </a:fld>
            <a:endParaRPr lang="en-US"/>
          </a:p>
        </p:txBody>
      </p:sp>
    </p:spTree>
    <p:extLst>
      <p:ext uri="{BB962C8B-B14F-4D97-AF65-F5344CB8AC3E}">
        <p14:creationId xmlns:p14="http://schemas.microsoft.com/office/powerpoint/2010/main" val="42789150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divider">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1"/>
            <a:ext cx="12192000" cy="6858001"/>
          </a:xfrm>
          <a:prstGeom prst="rect">
            <a:avLst/>
          </a:prstGeom>
        </p:spPr>
      </p:pic>
      <p:sp>
        <p:nvSpPr>
          <p:cNvPr id="3" name="Rectangle: Rounded Corners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293689" y="1358900"/>
            <a:ext cx="11604624" cy="4140200"/>
          </a:xfrm>
          <a:prstGeom prst="roundRect">
            <a:avLst>
              <a:gd name="adj" fmla="val 5011"/>
            </a:avLst>
          </a:prstGeom>
          <a:solidFill>
            <a:schemeClr val="bg1">
              <a:alpha val="70000"/>
            </a:schemeClr>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kumimoji="0" lang="en-US" sz="1600" b="0" i="0" u="none" strike="noStrike" kern="1200" cap="none" spc="0" normalizeH="0" baseline="0" noProof="0" err="1">
              <a:ln w="3175">
                <a:noFill/>
              </a:ln>
              <a:gradFill>
                <a:gsLst>
                  <a:gs pos="50000">
                    <a:srgbClr val="8661C5"/>
                  </a:gs>
                  <a:gs pos="0">
                    <a:srgbClr val="3E76D4"/>
                  </a:gs>
                  <a:gs pos="100000">
                    <a:srgbClr val="C73ECC"/>
                  </a:gs>
                </a:gsLst>
                <a:lin ang="2700000" scaled="1"/>
              </a:gradFill>
              <a:effectLst/>
              <a:uLnTx/>
              <a:uFillTx/>
              <a:latin typeface="Segoe UI Semibold"/>
              <a:ea typeface="+mn-ea"/>
              <a:cs typeface="Segoe UI" panose="020B0502040204020203" pitchFamily="34" charset="0"/>
            </a:endParaRPr>
          </a:p>
        </p:txBody>
      </p:sp>
      <p:sp>
        <p:nvSpPr>
          <p:cNvPr id="9" name="Title 1"/>
          <p:cNvSpPr>
            <a:spLocks noGrp="1"/>
          </p:cNvSpPr>
          <p:nvPr>
            <p:ph type="title" hasCustomPrompt="1"/>
          </p:nvPr>
        </p:nvSpPr>
        <p:spPr>
          <a:xfrm>
            <a:off x="584200" y="3152000"/>
            <a:ext cx="9144000" cy="553998"/>
          </a:xfrm>
          <a:noFill/>
        </p:spPr>
        <p:txBody>
          <a:bodyPr wrap="square" lIns="0" tIns="0" rIns="0" bIns="0" anchor="ctr" anchorCtr="0">
            <a:spAutoFit/>
          </a:bodyPr>
          <a:lstStyle>
            <a:lvl1pPr>
              <a:defRPr sz="36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4" name="Picture 3" descr="A close-up of a logo&#10;&#10;Description automatically generated with medium confidence">
            <a:extLst>
              <a:ext uri="{FF2B5EF4-FFF2-40B4-BE49-F238E27FC236}">
                <a16:creationId xmlns:a16="http://schemas.microsoft.com/office/drawing/2014/main" id="{FD797F22-8CEB-326B-F6B9-1BD3386F36DB}"/>
              </a:ext>
            </a:extLst>
          </p:cNvPr>
          <p:cNvPicPr>
            <a:picLocks noChangeAspect="1"/>
          </p:cNvPicPr>
          <p:nvPr userDrawn="1"/>
        </p:nvPicPr>
        <p:blipFill>
          <a:blip r:embed="rId4"/>
          <a:stretch>
            <a:fillRect/>
          </a:stretch>
        </p:blipFill>
        <p:spPr>
          <a:xfrm>
            <a:off x="296863" y="298450"/>
            <a:ext cx="2361272" cy="867859"/>
          </a:xfrm>
          <a:prstGeom prst="rect">
            <a:avLst/>
          </a:prstGeom>
        </p:spPr>
      </p:pic>
      <p:sp>
        <p:nvSpPr>
          <p:cNvPr id="5" name="Text Placeholder 4">
            <a:extLst>
              <a:ext uri="{FF2B5EF4-FFF2-40B4-BE49-F238E27FC236}">
                <a16:creationId xmlns:a16="http://schemas.microsoft.com/office/drawing/2014/main" id="{039703E5-9373-0D0E-9EF0-0EA0F281ED4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rgbClr val="0070C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3217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Four Column Bullet with Subtitles">
    <p:spTree>
      <p:nvGrpSpPr>
        <p:cNvPr id="1" name=""/>
        <p:cNvGrpSpPr/>
        <p:nvPr/>
      </p:nvGrpSpPr>
      <p:grpSpPr>
        <a:xfrm>
          <a:off x="0" y="0"/>
          <a:ext cx="0" cy="0"/>
          <a:chOff x="0" y="0"/>
          <a:chExt cx="0" cy="0"/>
        </a:xfrm>
      </p:grpSpPr>
      <p:sp>
        <p:nvSpPr>
          <p:cNvPr id="4" name="Text Placeholder 17">
            <a:extLst>
              <a:ext uri="{FF2B5EF4-FFF2-40B4-BE49-F238E27FC236}">
                <a16:creationId xmlns:a16="http://schemas.microsoft.com/office/drawing/2014/main" id="{E53EE8AC-CD57-3523-3289-88024C6D4C1A}"/>
              </a:ext>
            </a:extLst>
          </p:cNvPr>
          <p:cNvSpPr>
            <a:spLocks noGrp="1"/>
          </p:cNvSpPr>
          <p:nvPr>
            <p:ph type="body" sz="quarter" idx="11" hasCustomPrompt="1"/>
          </p:nvPr>
        </p:nvSpPr>
        <p:spPr>
          <a:xfrm>
            <a:off x="612899" y="315402"/>
            <a:ext cx="10990139" cy="492443"/>
          </a:xfrm>
        </p:spPr>
        <p:txBody>
          <a:bodyPr anchor="ctr"/>
          <a:lstStyle>
            <a:lvl1pPr marL="0" indent="0" algn="ctr" defTabSz="914400" rtl="0" eaLnBrk="1" latinLnBrk="0" hangingPunct="1">
              <a:lnSpc>
                <a:spcPct val="100000"/>
              </a:lnSpc>
              <a:spcBef>
                <a:spcPts val="0"/>
              </a:spcBef>
              <a:spcAft>
                <a:spcPts val="400"/>
              </a:spcAft>
              <a:buNone/>
              <a:defRPr lang="en-US" sz="3200" kern="1200" dirty="0">
                <a:solidFill>
                  <a:srgbClr val="000000"/>
                </a:solidFill>
                <a:latin typeface="Segoe UI Semibold" pitchFamily="34" charset="0"/>
                <a:ea typeface="Segoe UI Semibold" pitchFamily="34" charset="-122"/>
                <a:cs typeface="Segoe UI Semibold" pitchFamily="34" charset="-120"/>
              </a:defRPr>
            </a:lvl1pPr>
          </a:lstStyle>
          <a:p>
            <a:pPr lvl="0"/>
            <a:r>
              <a:rPr lang="en-US"/>
              <a:t>Title for Diagrams or Charts</a:t>
            </a:r>
          </a:p>
        </p:txBody>
      </p:sp>
      <p:pic>
        <p:nvPicPr>
          <p:cNvPr id="54" name="Image 1" descr="preencoded.png">
            <a:extLst>
              <a:ext uri="{FF2B5EF4-FFF2-40B4-BE49-F238E27FC236}">
                <a16:creationId xmlns:a16="http://schemas.microsoft.com/office/drawing/2014/main" id="{35C93F4F-4EF4-5CC0-38CC-5879D149884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187"/>
            <a:ext cx="12192000" cy="41951"/>
          </a:xfrm>
          <a:prstGeom prst="rect">
            <a:avLst/>
          </a:prstGeom>
        </p:spPr>
      </p:pic>
      <p:sp>
        <p:nvSpPr>
          <p:cNvPr id="24" name="Text Placeholder 11">
            <a:extLst>
              <a:ext uri="{FF2B5EF4-FFF2-40B4-BE49-F238E27FC236}">
                <a16:creationId xmlns:a16="http://schemas.microsoft.com/office/drawing/2014/main" id="{C291B2B8-9B71-11C1-AFEA-AB79AA002EBB}"/>
              </a:ext>
            </a:extLst>
          </p:cNvPr>
          <p:cNvSpPr>
            <a:spLocks noGrp="1"/>
          </p:cNvSpPr>
          <p:nvPr>
            <p:ph type="body" sz="quarter" idx="33" hasCustomPrompt="1"/>
          </p:nvPr>
        </p:nvSpPr>
        <p:spPr>
          <a:xfrm>
            <a:off x="584518" y="896443"/>
            <a:ext cx="11018520" cy="369332"/>
          </a:xfrm>
        </p:spPr>
        <p:txBody>
          <a:bodyPr anchor="ct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tx1"/>
                </a:solidFill>
                <a:latin typeface="+mn-lt"/>
                <a:ea typeface="+mn-ea"/>
                <a:cs typeface="Segoe UI" panose="020B0502040204020203" pitchFamily="34" charset="0"/>
              </a:defRPr>
            </a:lvl1pPr>
          </a:lstStyle>
          <a:p>
            <a:pPr lvl="0"/>
            <a:r>
              <a:rPr lang="en-US"/>
              <a:t>Description </a:t>
            </a:r>
          </a:p>
        </p:txBody>
      </p:sp>
    </p:spTree>
    <p:extLst>
      <p:ext uri="{BB962C8B-B14F-4D97-AF65-F5344CB8AC3E}">
        <p14:creationId xmlns:p14="http://schemas.microsoft.com/office/powerpoint/2010/main" val="27654239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004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yriad Pro Cond" panose="020B0506030403020204" pitchFamily="34" charset="0"/>
              </a:defRPr>
            </a:lvl1pPr>
            <a:lvl2pPr>
              <a:defRPr>
                <a:latin typeface="Myriad Pro Cond" panose="020B0506030403020204" pitchFamily="34" charset="0"/>
              </a:defRPr>
            </a:lvl2pPr>
            <a:lvl3pPr>
              <a:defRPr>
                <a:latin typeface="Myriad Pro Cond" panose="020B0506030403020204" pitchFamily="34" charset="0"/>
              </a:defRPr>
            </a:lvl3pPr>
            <a:lvl4pPr>
              <a:defRPr>
                <a:latin typeface="Myriad Pro Cond" panose="020B0506030403020204" pitchFamily="34" charset="0"/>
              </a:defRPr>
            </a:lvl4pPr>
            <a:lvl5pPr>
              <a:defRPr>
                <a:latin typeface="Myriad Pro Cond" panose="020B0506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A15B95E7-3375-4562-8939-F4E4BE479A39}"/>
              </a:ext>
            </a:extLst>
          </p:cNvPr>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5" name="Picture 4">
            <a:extLst>
              <a:ext uri="{FF2B5EF4-FFF2-40B4-BE49-F238E27FC236}">
                <a16:creationId xmlns:a16="http://schemas.microsoft.com/office/drawing/2014/main" id="{28483F92-85B8-4904-9C3D-AD35D63081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66252" y="666096"/>
            <a:ext cx="540819" cy="352393"/>
          </a:xfrm>
          <a:prstGeom prst="rect">
            <a:avLst/>
          </a:prstGeom>
        </p:spPr>
      </p:pic>
      <p:pic>
        <p:nvPicPr>
          <p:cNvPr id="6" name="Picture 5" descr="Icon&#10;&#10;Description automatically generated">
            <a:extLst>
              <a:ext uri="{FF2B5EF4-FFF2-40B4-BE49-F238E27FC236}">
                <a16:creationId xmlns:a16="http://schemas.microsoft.com/office/drawing/2014/main" id="{2ED51635-0572-4A02-A2E7-87736613315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33942" y="211947"/>
            <a:ext cx="573130" cy="306864"/>
          </a:xfrm>
          <a:prstGeom prst="rect">
            <a:avLst/>
          </a:prstGeom>
        </p:spPr>
      </p:pic>
    </p:spTree>
    <p:extLst>
      <p:ext uri="{BB962C8B-B14F-4D97-AF65-F5344CB8AC3E}">
        <p14:creationId xmlns:p14="http://schemas.microsoft.com/office/powerpoint/2010/main" val="67341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275943"/>
            <a:ext cx="10515600" cy="871247"/>
          </a:xfrm>
        </p:spPr>
        <p:txBody>
          <a:bodyPr/>
          <a:lstStyle>
            <a:lvl1pPr>
              <a:defRPr cap="all" baseline="0">
                <a:solidFill>
                  <a:srgbClr val="A5416F"/>
                </a:solidFill>
              </a:defRPr>
            </a:lvl1pPr>
          </a:lstStyle>
          <a:p>
            <a:r>
              <a:rPr lang="en-US" dirty="0"/>
              <a:t>Click to edit SECTION TITLE</a:t>
            </a:r>
          </a:p>
        </p:txBody>
      </p:sp>
      <p:pic>
        <p:nvPicPr>
          <p:cNvPr id="3" name="Picture 2">
            <a:extLst>
              <a:ext uri="{FF2B5EF4-FFF2-40B4-BE49-F238E27FC236}">
                <a16:creationId xmlns:a16="http://schemas.microsoft.com/office/drawing/2014/main" id="{816E2BC6-44C4-439C-A479-622D29659D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457" y="419719"/>
            <a:ext cx="668343" cy="435486"/>
          </a:xfrm>
          <a:prstGeom prst="rect">
            <a:avLst/>
          </a:prstGeom>
        </p:spPr>
      </p:pic>
      <p:pic>
        <p:nvPicPr>
          <p:cNvPr id="4" name="Picture 3" descr="Icon&#10;&#10;Description automatically generated">
            <a:extLst>
              <a:ext uri="{FF2B5EF4-FFF2-40B4-BE49-F238E27FC236}">
                <a16:creationId xmlns:a16="http://schemas.microsoft.com/office/drawing/2014/main" id="{67EE9C71-23B3-4B83-A8D3-B9347C4F95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846" y="363986"/>
            <a:ext cx="917451" cy="491219"/>
          </a:xfrm>
          <a:prstGeom prst="rect">
            <a:avLst/>
          </a:prstGeom>
        </p:spPr>
      </p:pic>
    </p:spTree>
    <p:extLst>
      <p:ext uri="{BB962C8B-B14F-4D97-AF65-F5344CB8AC3E}">
        <p14:creationId xmlns:p14="http://schemas.microsoft.com/office/powerpoint/2010/main" val="369789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p:cNvSpPr/>
          <p:nvPr userDrawn="1"/>
        </p:nvSpPr>
        <p:spPr>
          <a:xfrm>
            <a:off x="4674" y="5568324"/>
            <a:ext cx="1841679" cy="128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yriad Pro Cond" panose="020B0506030403020204" pitchFamily="34" charset="0"/>
            </a:endParaRPr>
          </a:p>
        </p:txBody>
      </p:sp>
      <p:sp>
        <p:nvSpPr>
          <p:cNvPr id="7" name="Rectangle 4"/>
          <p:cNvSpPr/>
          <p:nvPr userDrawn="1"/>
        </p:nvSpPr>
        <p:spPr bwMode="auto">
          <a:xfrm>
            <a:off x="747713" y="2068513"/>
            <a:ext cx="7950517" cy="3403600"/>
          </a:xfrm>
          <a:prstGeom prst="rect">
            <a:avLst/>
          </a:prstGeom>
          <a:blipFill>
            <a:blip r:embed="rId2"/>
            <a:stretch>
              <a:fillRect/>
            </a:stretch>
          </a:bli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err="1">
              <a:solidFill>
                <a:schemeClr val="bg1"/>
              </a:solidFill>
              <a:latin typeface="Myriad Pro Cond" panose="020B0506030403020204" pitchFamily="34" charset="0"/>
              <a:cs typeface="Segoe UI Semibold" panose="020B0702040204020203" pitchFamily="34" charset="0"/>
            </a:endParaRPr>
          </a:p>
        </p:txBody>
      </p:sp>
      <p:sp>
        <p:nvSpPr>
          <p:cNvPr id="8" name="Picture Placeholder 26"/>
          <p:cNvSpPr>
            <a:spLocks noGrp="1"/>
          </p:cNvSpPr>
          <p:nvPr>
            <p:ph type="pic" sz="quarter" idx="17"/>
          </p:nvPr>
        </p:nvSpPr>
        <p:spPr>
          <a:xfrm>
            <a:off x="8932863" y="2068513"/>
            <a:ext cx="2508250" cy="34036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8" hasCustomPrompt="1"/>
          </p:nvPr>
        </p:nvSpPr>
        <p:spPr>
          <a:xfrm>
            <a:off x="747713" y="4449315"/>
            <a:ext cx="7836217" cy="387798"/>
          </a:xfrm>
        </p:spPr>
        <p:txBody>
          <a:bodyPr anchor="b"/>
          <a:lstStyle>
            <a:lvl1pPr marL="0" indent="0" algn="r">
              <a:buNone/>
              <a:defRPr sz="2800" b="0" kern="0" spc="0" baseline="0">
                <a:solidFill>
                  <a:schemeClr val="bg1"/>
                </a:solidFill>
                <a:latin typeface="Myriad Pro Cond" panose="020B0506030403020204" pitchFamily="34" charset="0"/>
              </a:defRPr>
            </a:lvl1pPr>
            <a:lvl2pPr marL="304800" indent="0">
              <a:buNone/>
              <a:defRPr sz="3200">
                <a:solidFill>
                  <a:schemeClr val="bg1"/>
                </a:solidFill>
                <a:latin typeface="Segoe UI Light" pitchFamily="34" charset="0"/>
              </a:defRPr>
            </a:lvl2pPr>
            <a:lvl3pPr marL="600075" indent="0">
              <a:buNone/>
              <a:defRPr sz="2800">
                <a:solidFill>
                  <a:schemeClr val="bg1"/>
                </a:solidFill>
                <a:latin typeface="Segoe UI Light" pitchFamily="34" charset="0"/>
              </a:defRPr>
            </a:lvl3pPr>
            <a:lvl4pPr marL="854075" indent="0">
              <a:buNone/>
              <a:defRPr sz="2400">
                <a:solidFill>
                  <a:schemeClr val="bg1"/>
                </a:solidFill>
                <a:latin typeface="Segoe UI Light" pitchFamily="34" charset="0"/>
              </a:defRPr>
            </a:lvl4pPr>
            <a:lvl5pPr marL="1147762" indent="0">
              <a:buNone/>
              <a:defRPr sz="2400">
                <a:solidFill>
                  <a:schemeClr val="bg1"/>
                </a:solidFill>
                <a:latin typeface="Segoe UI Light" pitchFamily="34" charset="0"/>
              </a:defRPr>
            </a:lvl5pPr>
          </a:lstStyle>
          <a:p>
            <a:pPr lvl="0"/>
            <a:r>
              <a:rPr lang="en-US" dirty="0"/>
              <a:t>Click to edit Master text style</a:t>
            </a:r>
          </a:p>
        </p:txBody>
      </p:sp>
      <p:sp>
        <p:nvSpPr>
          <p:cNvPr id="6" name="Rectangle 5"/>
          <p:cNvSpPr/>
          <p:nvPr userDrawn="1"/>
        </p:nvSpPr>
        <p:spPr>
          <a:xfrm>
            <a:off x="4722971" y="5472113"/>
            <a:ext cx="1841679" cy="128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yriad Pro Cond" panose="020B0506030403020204" pitchFamily="34" charset="0"/>
            </a:endParaRPr>
          </a:p>
        </p:txBody>
      </p:sp>
      <p:pic>
        <p:nvPicPr>
          <p:cNvPr id="10" name="Picture 9">
            <a:extLst>
              <a:ext uri="{FF2B5EF4-FFF2-40B4-BE49-F238E27FC236}">
                <a16:creationId xmlns:a16="http://schemas.microsoft.com/office/drawing/2014/main" id="{8FE2AC2D-7387-4909-93F4-1F76002EB0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14" y="2190942"/>
            <a:ext cx="668343" cy="435486"/>
          </a:xfrm>
          <a:prstGeom prst="rect">
            <a:avLst/>
          </a:prstGeom>
        </p:spPr>
      </p:pic>
      <p:pic>
        <p:nvPicPr>
          <p:cNvPr id="11" name="Picture 10" descr="Icon&#10;&#10;Description automatically generated">
            <a:extLst>
              <a:ext uri="{FF2B5EF4-FFF2-40B4-BE49-F238E27FC236}">
                <a16:creationId xmlns:a16="http://schemas.microsoft.com/office/drawing/2014/main" id="{43937714-61CC-463B-8755-2275DAE58F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86469" y="2190942"/>
            <a:ext cx="917451" cy="491219"/>
          </a:xfrm>
          <a:prstGeom prst="rect">
            <a:avLst/>
          </a:prstGeom>
        </p:spPr>
      </p:pic>
    </p:spTree>
    <p:extLst>
      <p:ext uri="{BB962C8B-B14F-4D97-AF65-F5344CB8AC3E}">
        <p14:creationId xmlns:p14="http://schemas.microsoft.com/office/powerpoint/2010/main" val="367667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352282"/>
            <a:ext cx="5181600" cy="4824681"/>
          </a:xfrm>
        </p:spPr>
        <p:txBody>
          <a:bodyPr/>
          <a:lstStyle>
            <a:lvl1pPr>
              <a:defRPr sz="2800">
                <a:latin typeface="Myriad Pro Cond" panose="020B0506030403020204" pitchFamily="34" charset="0"/>
              </a:defRPr>
            </a:lvl1pPr>
            <a:lvl2pPr>
              <a:defRPr sz="2400">
                <a:latin typeface="Myriad Pro Cond" panose="020B0506030403020204" pitchFamily="34" charset="0"/>
              </a:defRPr>
            </a:lvl2pPr>
            <a:lvl3pPr>
              <a:defRPr sz="2000">
                <a:latin typeface="Myriad Pro Cond" panose="020B0506030403020204" pitchFamily="34" charset="0"/>
              </a:defRPr>
            </a:lvl3pPr>
            <a:lvl4pPr>
              <a:defRPr sz="1800">
                <a:latin typeface="Myriad Pro Cond" panose="020B0506030403020204" pitchFamily="34" charset="0"/>
              </a:defRPr>
            </a:lvl4pPr>
            <a:lvl5pPr>
              <a:defRPr sz="1800">
                <a:latin typeface="Myriad Pro Cond" panose="020B0506030403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352282"/>
            <a:ext cx="5181600" cy="48246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DB4EEB9C-94B6-4310-8E77-C88B4600DD77}"/>
              </a:ext>
            </a:extLst>
          </p:cNvPr>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6" name="Picture 5">
            <a:extLst>
              <a:ext uri="{FF2B5EF4-FFF2-40B4-BE49-F238E27FC236}">
                <a16:creationId xmlns:a16="http://schemas.microsoft.com/office/drawing/2014/main" id="{C6BC814F-E9E0-4950-ABDB-4342464322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7" name="Picture 6" descr="Icon&#10;&#10;Description automatically generated">
            <a:extLst>
              <a:ext uri="{FF2B5EF4-FFF2-40B4-BE49-F238E27FC236}">
                <a16:creationId xmlns:a16="http://schemas.microsoft.com/office/drawing/2014/main" id="{B01FA32F-9241-41A3-A00F-0A8BA49FBFF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427669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yriad Pro Cond" panose="020B0506030403020204" pitchFamily="34" charset="0"/>
            </a:endParaRPr>
          </a:p>
        </p:txBody>
      </p:sp>
      <p:sp>
        <p:nvSpPr>
          <p:cNvPr id="2" name="Title 1"/>
          <p:cNvSpPr>
            <a:spLocks noGrp="1"/>
          </p:cNvSpPr>
          <p:nvPr>
            <p:ph type="title"/>
          </p:nvPr>
        </p:nvSpPr>
        <p:spPr>
          <a:xfrm>
            <a:off x="831850" y="274638"/>
            <a:ext cx="10515600" cy="781430"/>
          </a:xfrm>
        </p:spPr>
        <p:txBody>
          <a:bodyPr/>
          <a:lstStyle>
            <a:lvl1pPr>
              <a:defRPr>
                <a:solidFill>
                  <a:schemeClr val="bg1"/>
                </a:solidFill>
                <a:latin typeface="Myriad Pro Cond" panose="020B0506030403020204" pitchFamily="34" charset="0"/>
                <a:ea typeface="Segoe UI Symbol" panose="020B050204020402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1330706"/>
            <a:ext cx="5156200" cy="477744"/>
          </a:xfrm>
        </p:spPr>
        <p:txBody>
          <a:bodyPr anchor="b"/>
          <a:lstStyle>
            <a:lvl1pPr marL="0" indent="0">
              <a:buNone/>
              <a:defRPr sz="2400" b="0">
                <a:latin typeface="Myriad Pro Cond" panose="020B0506030403020204"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1919483"/>
            <a:ext cx="5156200" cy="4593860"/>
          </a:xfrm>
        </p:spPr>
        <p:txBody>
          <a:bodyPr/>
          <a:lstStyle>
            <a:lvl1pPr>
              <a:defRPr sz="2400">
                <a:latin typeface="Myriad Pro Cond" panose="020B0506030403020204" pitchFamily="34" charset="0"/>
              </a:defRPr>
            </a:lvl1pPr>
            <a:lvl2pPr>
              <a:defRPr sz="2000">
                <a:latin typeface="Myriad Pro Cond" panose="020B0506030403020204" pitchFamily="34" charset="0"/>
              </a:defRPr>
            </a:lvl2pPr>
            <a:lvl3pPr>
              <a:defRPr sz="1800">
                <a:latin typeface="Myriad Pro Cond" panose="020B0506030403020204" pitchFamily="34" charset="0"/>
              </a:defRPr>
            </a:lvl3pPr>
            <a:lvl4pPr>
              <a:defRPr sz="1600">
                <a:latin typeface="Myriad Pro Cond" panose="020B0506030403020204" pitchFamily="34" charset="0"/>
              </a:defRPr>
            </a:lvl4pPr>
            <a:lvl5pPr>
              <a:defRPr sz="1600">
                <a:latin typeface="Myriad Pro Cond" panose="020B0506030403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9663" y="1330706"/>
            <a:ext cx="5157787" cy="477744"/>
          </a:xfrm>
        </p:spPr>
        <p:txBody>
          <a:bodyPr anchor="b"/>
          <a:lstStyle>
            <a:lvl1pPr marL="0" indent="0">
              <a:buNone/>
              <a:defRPr sz="2400" b="0">
                <a:latin typeface="Myriad Pro Cond" panose="020B0506030403020204"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3" y="1919483"/>
            <a:ext cx="5157787" cy="4593860"/>
          </a:xfrm>
        </p:spPr>
        <p:txBody>
          <a:bodyPr/>
          <a:lstStyle>
            <a:lvl1pPr>
              <a:defRPr sz="2400">
                <a:latin typeface="Myriad Pro Cond" panose="020B0506030403020204" pitchFamily="34" charset="0"/>
              </a:defRPr>
            </a:lvl1pPr>
            <a:lvl2pPr>
              <a:defRPr sz="2000">
                <a:latin typeface="Myriad Pro Cond" panose="020B0506030403020204" pitchFamily="34" charset="0"/>
              </a:defRPr>
            </a:lvl2pPr>
            <a:lvl3pPr>
              <a:defRPr sz="1800">
                <a:latin typeface="Myriad Pro Cond" panose="020B0506030403020204" pitchFamily="34" charset="0"/>
              </a:defRPr>
            </a:lvl3pPr>
            <a:lvl4pPr>
              <a:defRPr sz="1600">
                <a:latin typeface="Myriad Pro Cond" panose="020B0506030403020204" pitchFamily="34" charset="0"/>
              </a:defRPr>
            </a:lvl4pPr>
            <a:lvl5pPr>
              <a:defRPr sz="1600">
                <a:latin typeface="Myriad Pro Cond" panose="020B0506030403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57697626-D93A-4309-B03C-05B8E5A65B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9" name="Picture 8" descr="Icon&#10;&#10;Description automatically generated">
            <a:extLst>
              <a:ext uri="{FF2B5EF4-FFF2-40B4-BE49-F238E27FC236}">
                <a16:creationId xmlns:a16="http://schemas.microsoft.com/office/drawing/2014/main" id="{9AB05DFE-4C8A-456B-BC03-DFCD8CD1A8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24177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yriad Pro Cond" panose="020B0506030403020204" pitchFamily="34" charset="0"/>
                <a:cs typeface="Segoe UI Semibold" panose="020B0702040204020203" pitchFamily="34" charset="0"/>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FAE0F4BA-E1CB-49AF-8B6A-8F234D6C7EED}"/>
              </a:ext>
            </a:extLst>
          </p:cNvPr>
          <p:cNvSpPr/>
          <p:nvPr userDrawn="1"/>
        </p:nvSpPr>
        <p:spPr>
          <a:xfrm>
            <a:off x="0" y="0"/>
            <a:ext cx="12192000" cy="123637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yriad Pro Cond" panose="020B0506030403020204" pitchFamily="34" charset="0"/>
            </a:endParaRPr>
          </a:p>
        </p:txBody>
      </p:sp>
      <p:pic>
        <p:nvPicPr>
          <p:cNvPr id="4" name="Picture 3">
            <a:extLst>
              <a:ext uri="{FF2B5EF4-FFF2-40B4-BE49-F238E27FC236}">
                <a16:creationId xmlns:a16="http://schemas.microsoft.com/office/drawing/2014/main" id="{C5DFD46A-8988-4D21-8511-7CA2ACC29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8728" y="583004"/>
            <a:ext cx="668343" cy="435486"/>
          </a:xfrm>
          <a:prstGeom prst="rect">
            <a:avLst/>
          </a:prstGeom>
        </p:spPr>
      </p:pic>
      <p:pic>
        <p:nvPicPr>
          <p:cNvPr id="5" name="Picture 4" descr="Icon&#10;&#10;Description automatically generated">
            <a:extLst>
              <a:ext uri="{FF2B5EF4-FFF2-40B4-BE49-F238E27FC236}">
                <a16:creationId xmlns:a16="http://schemas.microsoft.com/office/drawing/2014/main" id="{D4E4F705-DC1A-49A2-A3C6-2DA50D1DCCF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8727" y="109252"/>
            <a:ext cx="668343" cy="357842"/>
          </a:xfrm>
          <a:prstGeom prst="rect">
            <a:avLst/>
          </a:prstGeom>
        </p:spPr>
      </p:pic>
    </p:spTree>
    <p:extLst>
      <p:ext uri="{BB962C8B-B14F-4D97-AF65-F5344CB8AC3E}">
        <p14:creationId xmlns:p14="http://schemas.microsoft.com/office/powerpoint/2010/main" val="114658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124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326524"/>
            <a:ext cx="10515600" cy="52008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23342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2" r:id="rId15"/>
    <p:sldLayoutId id="2147483663" r:id="rId16"/>
    <p:sldLayoutId id="2147483664" r:id="rId17"/>
    <p:sldLayoutId id="2147483666" r:id="rId18"/>
    <p:sldLayoutId id="2147483667" r:id="rId19"/>
  </p:sldLayoutIdLst>
  <p:txStyles>
    <p:titleStyle>
      <a:lvl1pPr algn="l" defTabSz="914400" rtl="0" eaLnBrk="1" latinLnBrk="0" hangingPunct="1">
        <a:spcBef>
          <a:spcPct val="0"/>
        </a:spcBef>
        <a:buNone/>
        <a:defRPr sz="4400" kern="1200" cap="none" baseline="0">
          <a:solidFill>
            <a:schemeClr val="bg1"/>
          </a:solidFill>
          <a:latin typeface="Myriad Pro Cond" panose="020B0506030403020204"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262626"/>
          </a:solidFill>
          <a:latin typeface="Myriad Pro Cond" panose="020B0506030403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262626"/>
          </a:solidFill>
          <a:latin typeface="Myriad Pro Cond" panose="020B050603040302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262626"/>
          </a:solidFill>
          <a:latin typeface="Myriad Pro Cond" panose="020B0506030403020204" pitchFamily="34" charset="0"/>
          <a:ea typeface="+mn-ea"/>
          <a:cs typeface="Segoe UI Semilight" panose="020B0402040204020203" pitchFamily="34" charset="0"/>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262626"/>
          </a:solidFill>
          <a:latin typeface="Myriad Pro Cond" panose="020B0506030403020204" pitchFamily="34" charset="0"/>
          <a:ea typeface="+mn-ea"/>
          <a:cs typeface="Segoe UI Semilight" panose="020B0402040204020203"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BF8E9C-85D4-8496-5AA4-BB5C3152E3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5F7B06-BD70-23C0-420D-73D5F7EAE6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6945B-D505-AC1B-1BEB-1F1441D03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34ABAC-9F8B-484D-94F7-2DB84E41D5A2}" type="datetimeFigureOut">
              <a:rPr lang="en-US" smtClean="0"/>
              <a:t>4/7/2024</a:t>
            </a:fld>
            <a:endParaRPr lang="en-US"/>
          </a:p>
        </p:txBody>
      </p:sp>
      <p:sp>
        <p:nvSpPr>
          <p:cNvPr id="5" name="Footer Placeholder 4">
            <a:extLst>
              <a:ext uri="{FF2B5EF4-FFF2-40B4-BE49-F238E27FC236}">
                <a16:creationId xmlns:a16="http://schemas.microsoft.com/office/drawing/2014/main" id="{C2E600AF-489B-8366-BC48-514E27B5D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DD10CC-DC26-0D70-DF17-077A8DC54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156873-ABC5-401A-9934-9AC633DA49FE}" type="slidenum">
              <a:rPr lang="en-US" smtClean="0"/>
              <a:t>‹#›</a:t>
            </a:fld>
            <a:endParaRPr lang="en-US"/>
          </a:p>
        </p:txBody>
      </p:sp>
    </p:spTree>
    <p:extLst>
      <p:ext uri="{BB962C8B-B14F-4D97-AF65-F5344CB8AC3E}">
        <p14:creationId xmlns:p14="http://schemas.microsoft.com/office/powerpoint/2010/main" val="15532374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95.svg"/></Relationships>
</file>

<file path=ppt/slides/_rels/slide1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5.xml"/><Relationship Id="rId5" Type="http://schemas.openxmlformats.org/officeDocument/2006/relationships/image" Target="../media/image99.svg"/><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02.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mailto:gabrielleajwilliams@live.com" TargetMode="Externa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21" Type="http://schemas.openxmlformats.org/officeDocument/2006/relationships/image" Target="../media/image64.svg"/><Relationship Id="rId34" Type="http://schemas.openxmlformats.org/officeDocument/2006/relationships/image" Target="../media/image77.pn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image" Target="../media/image76.svg"/><Relationship Id="rId38" Type="http://schemas.openxmlformats.org/officeDocument/2006/relationships/image" Target="../media/image81.png"/><Relationship Id="rId2" Type="http://schemas.openxmlformats.org/officeDocument/2006/relationships/notesSlide" Target="../notesSlides/notesSlide1.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svg"/><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svg"/><Relationship Id="rId5" Type="http://schemas.openxmlformats.org/officeDocument/2006/relationships/image" Target="../media/image48.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74.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3.png"/><Relationship Id="rId35" Type="http://schemas.openxmlformats.org/officeDocument/2006/relationships/image" Target="../media/image78.svg"/><Relationship Id="rId8" Type="http://schemas.openxmlformats.org/officeDocument/2006/relationships/image" Target="../media/image51.png"/><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emf"/><Relationship Id="rId3" Type="http://schemas.openxmlformats.org/officeDocument/2006/relationships/image" Target="../media/image82.emf"/><Relationship Id="rId7" Type="http://schemas.openxmlformats.org/officeDocument/2006/relationships/image" Target="../media/image86.emf"/><Relationship Id="rId12" Type="http://schemas.openxmlformats.org/officeDocument/2006/relationships/image" Target="../media/image91.emf"/><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85.emf"/><Relationship Id="rId11" Type="http://schemas.openxmlformats.org/officeDocument/2006/relationships/image" Target="../media/image90.emf"/><Relationship Id="rId5" Type="http://schemas.openxmlformats.org/officeDocument/2006/relationships/image" Target="../media/image84.emf"/><Relationship Id="rId10" Type="http://schemas.openxmlformats.org/officeDocument/2006/relationships/image" Target="../media/image89.emf"/><Relationship Id="rId4" Type="http://schemas.openxmlformats.org/officeDocument/2006/relationships/image" Target="../media/image83.emf"/><Relationship Id="rId9" Type="http://schemas.openxmlformats.org/officeDocument/2006/relationships/image" Target="../media/image88.emf"/><Relationship Id="rId14"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67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ED4A2B-990F-8057-CDFF-8D2FA35705B1}"/>
              </a:ext>
            </a:extLst>
          </p:cNvPr>
          <p:cNvSpPr>
            <a:spLocks noGrp="1"/>
          </p:cNvSpPr>
          <p:nvPr>
            <p:ph type="title"/>
          </p:nvPr>
        </p:nvSpPr>
        <p:spPr>
          <a:xfrm>
            <a:off x="588263" y="457200"/>
            <a:ext cx="11018520" cy="553998"/>
          </a:xfrm>
        </p:spPr>
        <p:txBody>
          <a:bodyPr>
            <a:normAutofit fontScale="90000"/>
          </a:bodyPr>
          <a:lstStyle/>
          <a:p>
            <a:r>
              <a:rPr kumimoji="0" lang="en-US" sz="3600" b="0" i="0" u="none" strike="noStrike" kern="0" cap="none" spc="-25"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Segoe UI Semibold" pitchFamily="34" charset="-122"/>
                <a:cs typeface="Segoe UI Semibold" pitchFamily="34" charset="-120"/>
              </a:rPr>
              <a:t>Graph Connector building blocks</a:t>
            </a:r>
            <a:endParaRPr lang="en-US"/>
          </a:p>
        </p:txBody>
      </p:sp>
      <p:sp>
        <p:nvSpPr>
          <p:cNvPr id="2" name="Oval 1">
            <a:extLst>
              <a:ext uri="{FF2B5EF4-FFF2-40B4-BE49-F238E27FC236}">
                <a16:creationId xmlns:a16="http://schemas.microsoft.com/office/drawing/2014/main" id="{D438B70F-31F7-25CB-8169-A95E3E3C1F93}"/>
              </a:ext>
            </a:extLst>
          </p:cNvPr>
          <p:cNvSpPr/>
          <p:nvPr/>
        </p:nvSpPr>
        <p:spPr bwMode="auto">
          <a:xfrm>
            <a:off x="1118300" y="2203277"/>
            <a:ext cx="1998552" cy="1998552"/>
          </a:xfrm>
          <a:custGeom>
            <a:avLst/>
            <a:gdLst>
              <a:gd name="connsiteX0" fmla="*/ 0 w 1998552"/>
              <a:gd name="connsiteY0" fmla="*/ 999276 h 1998552"/>
              <a:gd name="connsiteX1" fmla="*/ 999276 w 1998552"/>
              <a:gd name="connsiteY1" fmla="*/ 0 h 1998552"/>
              <a:gd name="connsiteX2" fmla="*/ 1998552 w 1998552"/>
              <a:gd name="connsiteY2" fmla="*/ 999276 h 1998552"/>
              <a:gd name="connsiteX3" fmla="*/ 999276 w 1998552"/>
              <a:gd name="connsiteY3" fmla="*/ 1998552 h 1998552"/>
              <a:gd name="connsiteX4" fmla="*/ 0 w 1998552"/>
              <a:gd name="connsiteY4" fmla="*/ 999276 h 199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2" h="1998552" fill="none" extrusionOk="0">
                <a:moveTo>
                  <a:pt x="0" y="999276"/>
                </a:moveTo>
                <a:cubicBezTo>
                  <a:pt x="19454" y="428901"/>
                  <a:pt x="481257" y="2235"/>
                  <a:pt x="999276" y="0"/>
                </a:cubicBezTo>
                <a:cubicBezTo>
                  <a:pt x="1582441" y="53467"/>
                  <a:pt x="1970121" y="446780"/>
                  <a:pt x="1998552" y="999276"/>
                </a:cubicBezTo>
                <a:cubicBezTo>
                  <a:pt x="2085172" y="1563722"/>
                  <a:pt x="1436761" y="1946343"/>
                  <a:pt x="999276" y="1998552"/>
                </a:cubicBezTo>
                <a:cubicBezTo>
                  <a:pt x="334465" y="2032250"/>
                  <a:pt x="28273" y="1512834"/>
                  <a:pt x="0" y="999276"/>
                </a:cubicBezTo>
                <a:close/>
              </a:path>
              <a:path w="1998552" h="1998552" stroke="0" extrusionOk="0">
                <a:moveTo>
                  <a:pt x="0" y="999276"/>
                </a:moveTo>
                <a:cubicBezTo>
                  <a:pt x="-36365" y="511191"/>
                  <a:pt x="336757" y="-45685"/>
                  <a:pt x="999276" y="0"/>
                </a:cubicBezTo>
                <a:cubicBezTo>
                  <a:pt x="1663702" y="-16614"/>
                  <a:pt x="1935643" y="561968"/>
                  <a:pt x="1998552" y="999276"/>
                </a:cubicBezTo>
                <a:cubicBezTo>
                  <a:pt x="1947305" y="1568289"/>
                  <a:pt x="1490898" y="2069813"/>
                  <a:pt x="999276" y="1998552"/>
                </a:cubicBezTo>
                <a:cubicBezTo>
                  <a:pt x="521891" y="1950339"/>
                  <a:pt x="-128163" y="1580560"/>
                  <a:pt x="0" y="999276"/>
                </a:cubicBezTo>
                <a:close/>
              </a:path>
            </a:pathLst>
          </a:custGeom>
          <a:solidFill>
            <a:srgbClr val="8DC8E8"/>
          </a:solidFill>
          <a:ln>
            <a:solidFill>
              <a:schemeClr val="tx1"/>
            </a:solidFill>
            <a:headEnd type="none" w="med" len="med"/>
            <a:tailEnd type="none" w="med" len="med"/>
            <a:extLst>
              <a:ext uri="{C807C97D-BFC1-408E-A445-0C87EB9F89A2}">
                <ask:lineSketchStyleProps xmlns:ask="http://schemas.microsoft.com/office/drawing/2018/sketchyshapes" sd="981765707">
                  <a:prstGeom prst="ellipse">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descr="Single gear outline">
            <a:extLst>
              <a:ext uri="{FF2B5EF4-FFF2-40B4-BE49-F238E27FC236}">
                <a16:creationId xmlns:a16="http://schemas.microsoft.com/office/drawing/2014/main" id="{D6E8D4B3-EDFD-6D08-8AF7-91CB674C93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9043" y="2594020"/>
            <a:ext cx="1217066" cy="1217066"/>
          </a:xfrm>
          <a:prstGeom prst="rect">
            <a:avLst/>
          </a:prstGeom>
        </p:spPr>
      </p:pic>
      <p:sp>
        <p:nvSpPr>
          <p:cNvPr id="22" name="TextBox 21">
            <a:extLst>
              <a:ext uri="{FF2B5EF4-FFF2-40B4-BE49-F238E27FC236}">
                <a16:creationId xmlns:a16="http://schemas.microsoft.com/office/drawing/2014/main" id="{AF5AA850-D1C5-9C5E-CFAC-9864BF872061}"/>
              </a:ext>
            </a:extLst>
          </p:cNvPr>
          <p:cNvSpPr txBox="1"/>
          <p:nvPr/>
        </p:nvSpPr>
        <p:spPr>
          <a:xfrm>
            <a:off x="776388" y="5301575"/>
            <a:ext cx="2682375" cy="129266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Connection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Microsoft Graph API to create connection and to ingest external items and activities.</a:t>
            </a:r>
          </a:p>
        </p:txBody>
      </p:sp>
      <p:sp>
        <p:nvSpPr>
          <p:cNvPr id="23" name="TextBox 22">
            <a:extLst>
              <a:ext uri="{FF2B5EF4-FFF2-40B4-BE49-F238E27FC236}">
                <a16:creationId xmlns:a16="http://schemas.microsoft.com/office/drawing/2014/main" id="{02446515-4CEE-15AD-1803-50514AD0903B}"/>
              </a:ext>
            </a:extLst>
          </p:cNvPr>
          <p:cNvSpPr txBox="1"/>
          <p:nvPr/>
        </p:nvSpPr>
        <p:spPr>
          <a:xfrm>
            <a:off x="3977492" y="5301575"/>
            <a:ext cx="3082686" cy="10464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Schema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 JSON definition of metadata properties along with aliases, semantic labels, etc.</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Folded Corner 24">
            <a:extLst>
              <a:ext uri="{FF2B5EF4-FFF2-40B4-BE49-F238E27FC236}">
                <a16:creationId xmlns:a16="http://schemas.microsoft.com/office/drawing/2014/main" id="{1E5E6C27-47BD-9F85-AE2C-95DAEE794A30}"/>
              </a:ext>
            </a:extLst>
          </p:cNvPr>
          <p:cNvSpPr/>
          <p:nvPr/>
        </p:nvSpPr>
        <p:spPr bwMode="auto">
          <a:xfrm rot="10800000">
            <a:off x="4684957" y="1974453"/>
            <a:ext cx="1667757" cy="2456199"/>
          </a:xfrm>
          <a:custGeom>
            <a:avLst/>
            <a:gdLst>
              <a:gd name="connsiteX0" fmla="*/ 0 w 1667757"/>
              <a:gd name="connsiteY0" fmla="*/ 0 h 2456199"/>
              <a:gd name="connsiteX1" fmla="*/ 505886 w 1667757"/>
              <a:gd name="connsiteY1" fmla="*/ 0 h 2456199"/>
              <a:gd name="connsiteX2" fmla="*/ 1028450 w 1667757"/>
              <a:gd name="connsiteY2" fmla="*/ 0 h 2456199"/>
              <a:gd name="connsiteX3" fmla="*/ 1667757 w 1667757"/>
              <a:gd name="connsiteY3" fmla="*/ 0 h 2456199"/>
              <a:gd name="connsiteX4" fmla="*/ 1667757 w 1667757"/>
              <a:gd name="connsiteY4" fmla="*/ 692387 h 2456199"/>
              <a:gd name="connsiteX5" fmla="*/ 1667757 w 1667757"/>
              <a:gd name="connsiteY5" fmla="*/ 1324275 h 2456199"/>
              <a:gd name="connsiteX6" fmla="*/ 1667757 w 1667757"/>
              <a:gd name="connsiteY6" fmla="*/ 2016662 h 2456199"/>
              <a:gd name="connsiteX7" fmla="*/ 1228220 w 1667757"/>
              <a:gd name="connsiteY7" fmla="*/ 2456199 h 2456199"/>
              <a:gd name="connsiteX8" fmla="*/ 614110 w 1667757"/>
              <a:gd name="connsiteY8" fmla="*/ 2456199 h 2456199"/>
              <a:gd name="connsiteX9" fmla="*/ 0 w 1667757"/>
              <a:gd name="connsiteY9" fmla="*/ 2456199 h 2456199"/>
              <a:gd name="connsiteX10" fmla="*/ 0 w 1667757"/>
              <a:gd name="connsiteY10" fmla="*/ 1793025 h 2456199"/>
              <a:gd name="connsiteX11" fmla="*/ 0 w 1667757"/>
              <a:gd name="connsiteY11" fmla="*/ 1203538 h 2456199"/>
              <a:gd name="connsiteX12" fmla="*/ 0 w 1667757"/>
              <a:gd name="connsiteY12" fmla="*/ 638612 h 2456199"/>
              <a:gd name="connsiteX13" fmla="*/ 0 w 1667757"/>
              <a:gd name="connsiteY13" fmla="*/ 0 h 2456199"/>
              <a:gd name="connsiteX0" fmla="*/ 1228220 w 1667757"/>
              <a:gd name="connsiteY0" fmla="*/ 2456199 h 2456199"/>
              <a:gd name="connsiteX1" fmla="*/ 1316127 w 1667757"/>
              <a:gd name="connsiteY1" fmla="*/ 2104569 h 2456199"/>
              <a:gd name="connsiteX2" fmla="*/ 1667757 w 1667757"/>
              <a:gd name="connsiteY2" fmla="*/ 2016662 h 2456199"/>
              <a:gd name="connsiteX3" fmla="*/ 1228220 w 1667757"/>
              <a:gd name="connsiteY3" fmla="*/ 2456199 h 2456199"/>
              <a:gd name="connsiteX0" fmla="*/ 1228220 w 1667757"/>
              <a:gd name="connsiteY0" fmla="*/ 2456199 h 2456199"/>
              <a:gd name="connsiteX1" fmla="*/ 1316127 w 1667757"/>
              <a:gd name="connsiteY1" fmla="*/ 2104569 h 2456199"/>
              <a:gd name="connsiteX2" fmla="*/ 1667757 w 1667757"/>
              <a:gd name="connsiteY2" fmla="*/ 2016662 h 2456199"/>
              <a:gd name="connsiteX3" fmla="*/ 1228220 w 1667757"/>
              <a:gd name="connsiteY3" fmla="*/ 2456199 h 2456199"/>
              <a:gd name="connsiteX4" fmla="*/ 626392 w 1667757"/>
              <a:gd name="connsiteY4" fmla="*/ 2456199 h 2456199"/>
              <a:gd name="connsiteX5" fmla="*/ 0 w 1667757"/>
              <a:gd name="connsiteY5" fmla="*/ 2456199 h 2456199"/>
              <a:gd name="connsiteX6" fmla="*/ 0 w 1667757"/>
              <a:gd name="connsiteY6" fmla="*/ 1891273 h 2456199"/>
              <a:gd name="connsiteX7" fmla="*/ 0 w 1667757"/>
              <a:gd name="connsiteY7" fmla="*/ 1326347 h 2456199"/>
              <a:gd name="connsiteX8" fmla="*/ 0 w 1667757"/>
              <a:gd name="connsiteY8" fmla="*/ 736860 h 2456199"/>
              <a:gd name="connsiteX9" fmla="*/ 0 w 1667757"/>
              <a:gd name="connsiteY9" fmla="*/ 0 h 2456199"/>
              <a:gd name="connsiteX10" fmla="*/ 589274 w 1667757"/>
              <a:gd name="connsiteY10" fmla="*/ 0 h 2456199"/>
              <a:gd name="connsiteX11" fmla="*/ 1145193 w 1667757"/>
              <a:gd name="connsiteY11" fmla="*/ 0 h 2456199"/>
              <a:gd name="connsiteX12" fmla="*/ 1667757 w 1667757"/>
              <a:gd name="connsiteY12" fmla="*/ 0 h 2456199"/>
              <a:gd name="connsiteX13" fmla="*/ 1667757 w 1667757"/>
              <a:gd name="connsiteY13" fmla="*/ 652054 h 2456199"/>
              <a:gd name="connsiteX14" fmla="*/ 1667757 w 1667757"/>
              <a:gd name="connsiteY14" fmla="*/ 1324275 h 2456199"/>
              <a:gd name="connsiteX15" fmla="*/ 1667757 w 1667757"/>
              <a:gd name="connsiteY15" fmla="*/ 2016662 h 245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7757" h="2456199" stroke="0" extrusionOk="0">
                <a:moveTo>
                  <a:pt x="0" y="0"/>
                </a:moveTo>
                <a:cubicBezTo>
                  <a:pt x="233992" y="-16589"/>
                  <a:pt x="272736" y="4150"/>
                  <a:pt x="505886" y="0"/>
                </a:cubicBezTo>
                <a:cubicBezTo>
                  <a:pt x="739036" y="-4150"/>
                  <a:pt x="867804" y="-9384"/>
                  <a:pt x="1028450" y="0"/>
                </a:cubicBezTo>
                <a:cubicBezTo>
                  <a:pt x="1189096" y="9384"/>
                  <a:pt x="1410357" y="1650"/>
                  <a:pt x="1667757" y="0"/>
                </a:cubicBezTo>
                <a:cubicBezTo>
                  <a:pt x="1640178" y="281535"/>
                  <a:pt x="1682954" y="391791"/>
                  <a:pt x="1667757" y="692387"/>
                </a:cubicBezTo>
                <a:cubicBezTo>
                  <a:pt x="1652560" y="992983"/>
                  <a:pt x="1674587" y="1185927"/>
                  <a:pt x="1667757" y="1324275"/>
                </a:cubicBezTo>
                <a:cubicBezTo>
                  <a:pt x="1660927" y="1462623"/>
                  <a:pt x="1659575" y="1691844"/>
                  <a:pt x="1667757" y="2016662"/>
                </a:cubicBezTo>
                <a:cubicBezTo>
                  <a:pt x="1475725" y="2241729"/>
                  <a:pt x="1361397" y="2315529"/>
                  <a:pt x="1228220" y="2456199"/>
                </a:cubicBezTo>
                <a:cubicBezTo>
                  <a:pt x="956693" y="2472700"/>
                  <a:pt x="899878" y="2455829"/>
                  <a:pt x="614110" y="2456199"/>
                </a:cubicBezTo>
                <a:cubicBezTo>
                  <a:pt x="328342" y="2456570"/>
                  <a:pt x="291776" y="2446806"/>
                  <a:pt x="0" y="2456199"/>
                </a:cubicBezTo>
                <a:cubicBezTo>
                  <a:pt x="-28552" y="2293949"/>
                  <a:pt x="-32876" y="2124530"/>
                  <a:pt x="0" y="1793025"/>
                </a:cubicBezTo>
                <a:cubicBezTo>
                  <a:pt x="32876" y="1461520"/>
                  <a:pt x="-28011" y="1380343"/>
                  <a:pt x="0" y="1203538"/>
                </a:cubicBezTo>
                <a:cubicBezTo>
                  <a:pt x="28011" y="1026733"/>
                  <a:pt x="20881" y="893942"/>
                  <a:pt x="0" y="638612"/>
                </a:cubicBezTo>
                <a:cubicBezTo>
                  <a:pt x="-20881" y="383282"/>
                  <a:pt x="13350" y="142684"/>
                  <a:pt x="0" y="0"/>
                </a:cubicBezTo>
                <a:close/>
              </a:path>
              <a:path w="1667757" h="2456199" fill="darkenLess" stroke="0" extrusionOk="0">
                <a:moveTo>
                  <a:pt x="1228220" y="2456199"/>
                </a:moveTo>
                <a:cubicBezTo>
                  <a:pt x="1245111" y="2378624"/>
                  <a:pt x="1308333" y="2178746"/>
                  <a:pt x="1316127" y="2104569"/>
                </a:cubicBezTo>
                <a:cubicBezTo>
                  <a:pt x="1486904" y="2077298"/>
                  <a:pt x="1566619" y="2026712"/>
                  <a:pt x="1667757" y="2016662"/>
                </a:cubicBezTo>
                <a:cubicBezTo>
                  <a:pt x="1568400" y="2133907"/>
                  <a:pt x="1415596" y="2273907"/>
                  <a:pt x="1228220" y="2456199"/>
                </a:cubicBezTo>
                <a:close/>
              </a:path>
              <a:path w="1667757" h="2456199" fill="none" extrusionOk="0">
                <a:moveTo>
                  <a:pt x="1228220" y="2456199"/>
                </a:moveTo>
                <a:cubicBezTo>
                  <a:pt x="1245370" y="2369962"/>
                  <a:pt x="1257461" y="2267853"/>
                  <a:pt x="1316127" y="2104569"/>
                </a:cubicBezTo>
                <a:cubicBezTo>
                  <a:pt x="1398429" y="2076023"/>
                  <a:pt x="1522097" y="2050032"/>
                  <a:pt x="1667757" y="2016662"/>
                </a:cubicBezTo>
                <a:cubicBezTo>
                  <a:pt x="1510277" y="2201657"/>
                  <a:pt x="1413434" y="2266242"/>
                  <a:pt x="1228220" y="2456199"/>
                </a:cubicBezTo>
                <a:cubicBezTo>
                  <a:pt x="1040905" y="2453355"/>
                  <a:pt x="779988" y="2484527"/>
                  <a:pt x="626392" y="2456199"/>
                </a:cubicBezTo>
                <a:cubicBezTo>
                  <a:pt x="472796" y="2427871"/>
                  <a:pt x="182630" y="2481829"/>
                  <a:pt x="0" y="2456199"/>
                </a:cubicBezTo>
                <a:cubicBezTo>
                  <a:pt x="14124" y="2180268"/>
                  <a:pt x="-9789" y="2093817"/>
                  <a:pt x="0" y="1891273"/>
                </a:cubicBezTo>
                <a:cubicBezTo>
                  <a:pt x="9789" y="1688729"/>
                  <a:pt x="23507" y="1548449"/>
                  <a:pt x="0" y="1326347"/>
                </a:cubicBezTo>
                <a:cubicBezTo>
                  <a:pt x="-23507" y="1104245"/>
                  <a:pt x="-21324" y="1013956"/>
                  <a:pt x="0" y="736860"/>
                </a:cubicBezTo>
                <a:cubicBezTo>
                  <a:pt x="21324" y="459764"/>
                  <a:pt x="-1198" y="171215"/>
                  <a:pt x="0" y="0"/>
                </a:cubicBezTo>
                <a:cubicBezTo>
                  <a:pt x="229834" y="24335"/>
                  <a:pt x="323410" y="835"/>
                  <a:pt x="589274" y="0"/>
                </a:cubicBezTo>
                <a:cubicBezTo>
                  <a:pt x="855138" y="-835"/>
                  <a:pt x="1024086" y="-2923"/>
                  <a:pt x="1145193" y="0"/>
                </a:cubicBezTo>
                <a:cubicBezTo>
                  <a:pt x="1266300" y="2923"/>
                  <a:pt x="1483731" y="-529"/>
                  <a:pt x="1667757" y="0"/>
                </a:cubicBezTo>
                <a:cubicBezTo>
                  <a:pt x="1690319" y="168992"/>
                  <a:pt x="1645078" y="373148"/>
                  <a:pt x="1667757" y="652054"/>
                </a:cubicBezTo>
                <a:cubicBezTo>
                  <a:pt x="1690436" y="930960"/>
                  <a:pt x="1641302" y="1031590"/>
                  <a:pt x="1667757" y="1324275"/>
                </a:cubicBezTo>
                <a:cubicBezTo>
                  <a:pt x="1694212" y="1616960"/>
                  <a:pt x="1647743" y="1851518"/>
                  <a:pt x="1667757" y="2016662"/>
                </a:cubicBezTo>
              </a:path>
              <a:path w="1667757" h="2456199" fill="none" stroke="0" extrusionOk="0">
                <a:moveTo>
                  <a:pt x="1228220" y="2456199"/>
                </a:moveTo>
                <a:cubicBezTo>
                  <a:pt x="1254869" y="2341382"/>
                  <a:pt x="1300884" y="2191963"/>
                  <a:pt x="1316127" y="2104569"/>
                </a:cubicBezTo>
                <a:cubicBezTo>
                  <a:pt x="1473826" y="2083220"/>
                  <a:pt x="1550842" y="2062443"/>
                  <a:pt x="1667757" y="2016662"/>
                </a:cubicBezTo>
                <a:cubicBezTo>
                  <a:pt x="1486931" y="2189700"/>
                  <a:pt x="1378871" y="2339626"/>
                  <a:pt x="1228220" y="2456199"/>
                </a:cubicBezTo>
                <a:cubicBezTo>
                  <a:pt x="986306" y="2468702"/>
                  <a:pt x="794170" y="2434530"/>
                  <a:pt x="589546" y="2456199"/>
                </a:cubicBezTo>
                <a:cubicBezTo>
                  <a:pt x="384922" y="2477868"/>
                  <a:pt x="282615" y="2477569"/>
                  <a:pt x="0" y="2456199"/>
                </a:cubicBezTo>
                <a:cubicBezTo>
                  <a:pt x="3160" y="2289398"/>
                  <a:pt x="-9777" y="2074459"/>
                  <a:pt x="0" y="1891273"/>
                </a:cubicBezTo>
                <a:cubicBezTo>
                  <a:pt x="9777" y="1708087"/>
                  <a:pt x="13243" y="1579367"/>
                  <a:pt x="0" y="1350909"/>
                </a:cubicBezTo>
                <a:cubicBezTo>
                  <a:pt x="-13243" y="1122451"/>
                  <a:pt x="3342" y="952530"/>
                  <a:pt x="0" y="785984"/>
                </a:cubicBezTo>
                <a:cubicBezTo>
                  <a:pt x="-3342" y="619438"/>
                  <a:pt x="30733" y="180556"/>
                  <a:pt x="0" y="0"/>
                </a:cubicBezTo>
                <a:cubicBezTo>
                  <a:pt x="214667" y="-10774"/>
                  <a:pt x="349394" y="-4177"/>
                  <a:pt x="522564" y="0"/>
                </a:cubicBezTo>
                <a:cubicBezTo>
                  <a:pt x="695734" y="4177"/>
                  <a:pt x="810813" y="9184"/>
                  <a:pt x="1061805" y="0"/>
                </a:cubicBezTo>
                <a:cubicBezTo>
                  <a:pt x="1312797" y="-9184"/>
                  <a:pt x="1475479" y="-26248"/>
                  <a:pt x="1667757" y="0"/>
                </a:cubicBezTo>
                <a:cubicBezTo>
                  <a:pt x="1677411" y="245788"/>
                  <a:pt x="1699687" y="342445"/>
                  <a:pt x="1667757" y="652054"/>
                </a:cubicBezTo>
                <a:cubicBezTo>
                  <a:pt x="1635827" y="961663"/>
                  <a:pt x="1648706" y="1125668"/>
                  <a:pt x="1667757" y="1364608"/>
                </a:cubicBezTo>
                <a:cubicBezTo>
                  <a:pt x="1686808" y="1603548"/>
                  <a:pt x="1696434" y="1868194"/>
                  <a:pt x="1667757" y="2016662"/>
                </a:cubicBezTo>
              </a:path>
            </a:pathLst>
          </a:custGeom>
          <a:solidFill>
            <a:schemeClr val="accent5">
              <a:lumMod val="20000"/>
              <a:lumOff val="80000"/>
            </a:schemeClr>
          </a:solidFill>
          <a:ln>
            <a:solidFill>
              <a:schemeClr val="accent6"/>
            </a:solidFill>
            <a:headEnd type="none" w="med" len="med"/>
            <a:tailEnd type="none" w="med" len="med"/>
            <a:extLst>
              <a:ext uri="{C807C97D-BFC1-408E-A445-0C87EB9F89A2}">
                <ask:lineSketchStyleProps xmlns:ask="http://schemas.microsoft.com/office/drawing/2018/sketchyshapes" sd="2511765056">
                  <a:prstGeom prst="foldedCorner">
                    <a:avLst>
                      <a:gd name="adj" fmla="val 26355"/>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Plus Sign 25">
            <a:extLst>
              <a:ext uri="{FF2B5EF4-FFF2-40B4-BE49-F238E27FC236}">
                <a16:creationId xmlns:a16="http://schemas.microsoft.com/office/drawing/2014/main" id="{1A225C52-B65F-D375-449E-EC304DFA08C6}"/>
              </a:ext>
            </a:extLst>
          </p:cNvPr>
          <p:cNvSpPr/>
          <p:nvPr/>
        </p:nvSpPr>
        <p:spPr bwMode="auto">
          <a:xfrm>
            <a:off x="7101662" y="2985473"/>
            <a:ext cx="557719" cy="55399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Plus Sign 26">
            <a:extLst>
              <a:ext uri="{FF2B5EF4-FFF2-40B4-BE49-F238E27FC236}">
                <a16:creationId xmlns:a16="http://schemas.microsoft.com/office/drawing/2014/main" id="{5D178537-9913-7EFA-1E86-22E7E8BF2FA6}"/>
              </a:ext>
            </a:extLst>
          </p:cNvPr>
          <p:cNvSpPr/>
          <p:nvPr/>
        </p:nvSpPr>
        <p:spPr bwMode="auto">
          <a:xfrm>
            <a:off x="3486916" y="2985473"/>
            <a:ext cx="557719" cy="55399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Graphic 3" descr="Lock with solid fill">
            <a:extLst>
              <a:ext uri="{FF2B5EF4-FFF2-40B4-BE49-F238E27FC236}">
                <a16:creationId xmlns:a16="http://schemas.microsoft.com/office/drawing/2014/main" id="{BB77FCD1-BEC6-304D-CE4D-E0DB7DB7B5F6}"/>
              </a:ext>
            </a:extLst>
          </p:cNvPr>
          <p:cNvSpPr/>
          <p:nvPr/>
        </p:nvSpPr>
        <p:spPr>
          <a:xfrm>
            <a:off x="8515121" y="2027787"/>
            <a:ext cx="1667758" cy="2174042"/>
          </a:xfrm>
          <a:custGeom>
            <a:avLst/>
            <a:gdLst>
              <a:gd name="connsiteX0" fmla="*/ 893441 w 1667758"/>
              <a:gd name="connsiteY0" fmla="*/ 1718388 h 2174042"/>
              <a:gd name="connsiteX1" fmla="*/ 893441 w 1667758"/>
              <a:gd name="connsiteY1" fmla="*/ 1876228 h 2174042"/>
              <a:gd name="connsiteX2" fmla="*/ 774316 w 1667758"/>
              <a:gd name="connsiteY2" fmla="*/ 1876228 h 2174042"/>
              <a:gd name="connsiteX3" fmla="*/ 774316 w 1667758"/>
              <a:gd name="connsiteY3" fmla="*/ 1718388 h 2174042"/>
              <a:gd name="connsiteX4" fmla="*/ 655190 w 1667758"/>
              <a:gd name="connsiteY4" fmla="*/ 1548632 h 2174042"/>
              <a:gd name="connsiteX5" fmla="*/ 833879 w 1667758"/>
              <a:gd name="connsiteY5" fmla="*/ 1369944 h 2174042"/>
              <a:gd name="connsiteX6" fmla="*/ 1012567 w 1667758"/>
              <a:gd name="connsiteY6" fmla="*/ 1548632 h 2174042"/>
              <a:gd name="connsiteX7" fmla="*/ 893441 w 1667758"/>
              <a:gd name="connsiteY7" fmla="*/ 1718388 h 2174042"/>
              <a:gd name="connsiteX8" fmla="*/ 387158 w 1667758"/>
              <a:gd name="connsiteY8" fmla="*/ 625409 h 2174042"/>
              <a:gd name="connsiteX9" fmla="*/ 833879 w 1667758"/>
              <a:gd name="connsiteY9" fmla="*/ 178688 h 2174042"/>
              <a:gd name="connsiteX10" fmla="*/ 1280599 w 1667758"/>
              <a:gd name="connsiteY10" fmla="*/ 625409 h 2174042"/>
              <a:gd name="connsiteX11" fmla="*/ 1280599 w 1667758"/>
              <a:gd name="connsiteY11" fmla="*/ 955984 h 2174042"/>
              <a:gd name="connsiteX12" fmla="*/ 833879 w 1667758"/>
              <a:gd name="connsiteY12" fmla="*/ 923223 h 2174042"/>
              <a:gd name="connsiteX13" fmla="*/ 387158 w 1667758"/>
              <a:gd name="connsiteY13" fmla="*/ 955984 h 2174042"/>
              <a:gd name="connsiteX14" fmla="*/ 387158 w 1667758"/>
              <a:gd name="connsiteY14" fmla="*/ 625409 h 2174042"/>
              <a:gd name="connsiteX15" fmla="*/ 1459288 w 1667758"/>
              <a:gd name="connsiteY15" fmla="*/ 967896 h 2174042"/>
              <a:gd name="connsiteX16" fmla="*/ 1459288 w 1667758"/>
              <a:gd name="connsiteY16" fmla="*/ 625409 h 2174042"/>
              <a:gd name="connsiteX17" fmla="*/ 833879 w 1667758"/>
              <a:gd name="connsiteY17" fmla="*/ 0 h 2174042"/>
              <a:gd name="connsiteX18" fmla="*/ 208469 w 1667758"/>
              <a:gd name="connsiteY18" fmla="*/ 625409 h 2174042"/>
              <a:gd name="connsiteX19" fmla="*/ 208469 w 1667758"/>
              <a:gd name="connsiteY19" fmla="*/ 967896 h 2174042"/>
              <a:gd name="connsiteX20" fmla="*/ 0 w 1667758"/>
              <a:gd name="connsiteY20" fmla="*/ 982786 h 2174042"/>
              <a:gd name="connsiteX21" fmla="*/ 0 w 1667758"/>
              <a:gd name="connsiteY21" fmla="*/ 1525999 h 2174042"/>
              <a:gd name="connsiteX22" fmla="*/ 0 w 1667758"/>
              <a:gd name="connsiteY22" fmla="*/ 2114479 h 2174042"/>
              <a:gd name="connsiteX23" fmla="*/ 425278 w 1667758"/>
              <a:gd name="connsiteY23" fmla="*/ 2144856 h 2174042"/>
              <a:gd name="connsiteX24" fmla="*/ 833879 w 1667758"/>
              <a:gd name="connsiteY24" fmla="*/ 2174042 h 2174042"/>
              <a:gd name="connsiteX25" fmla="*/ 1267496 w 1667758"/>
              <a:gd name="connsiteY25" fmla="*/ 2143069 h 2174042"/>
              <a:gd name="connsiteX26" fmla="*/ 1667758 w 1667758"/>
              <a:gd name="connsiteY26" fmla="*/ 2114479 h 2174042"/>
              <a:gd name="connsiteX27" fmla="*/ 1667758 w 1667758"/>
              <a:gd name="connsiteY27" fmla="*/ 1582583 h 2174042"/>
              <a:gd name="connsiteX28" fmla="*/ 1667758 w 1667758"/>
              <a:gd name="connsiteY28" fmla="*/ 982786 h 2174042"/>
              <a:gd name="connsiteX29" fmla="*/ 1459288 w 1667758"/>
              <a:gd name="connsiteY29" fmla="*/ 967896 h 217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67758" h="2174042" fill="none" extrusionOk="0">
                <a:moveTo>
                  <a:pt x="893441" y="1718388"/>
                </a:moveTo>
                <a:cubicBezTo>
                  <a:pt x="888253" y="1752479"/>
                  <a:pt x="898652" y="1839588"/>
                  <a:pt x="893441" y="1876228"/>
                </a:cubicBezTo>
                <a:cubicBezTo>
                  <a:pt x="851934" y="1880315"/>
                  <a:pt x="798472" y="1876360"/>
                  <a:pt x="774316" y="1876228"/>
                </a:cubicBezTo>
                <a:cubicBezTo>
                  <a:pt x="766596" y="1820869"/>
                  <a:pt x="771897" y="1775934"/>
                  <a:pt x="774316" y="1718388"/>
                </a:cubicBezTo>
                <a:cubicBezTo>
                  <a:pt x="708850" y="1675337"/>
                  <a:pt x="653197" y="1632043"/>
                  <a:pt x="655190" y="1548632"/>
                </a:cubicBezTo>
                <a:cubicBezTo>
                  <a:pt x="670817" y="1465619"/>
                  <a:pt x="714963" y="1363323"/>
                  <a:pt x="833879" y="1369944"/>
                </a:cubicBezTo>
                <a:cubicBezTo>
                  <a:pt x="914892" y="1359729"/>
                  <a:pt x="1005238" y="1449006"/>
                  <a:pt x="1012567" y="1548632"/>
                </a:cubicBezTo>
                <a:cubicBezTo>
                  <a:pt x="1002947" y="1613866"/>
                  <a:pt x="973480" y="1678021"/>
                  <a:pt x="893441" y="1718388"/>
                </a:cubicBezTo>
                <a:close/>
                <a:moveTo>
                  <a:pt x="387158" y="625409"/>
                </a:moveTo>
                <a:cubicBezTo>
                  <a:pt x="356920" y="382567"/>
                  <a:pt x="625084" y="219926"/>
                  <a:pt x="833879" y="178688"/>
                </a:cubicBezTo>
                <a:cubicBezTo>
                  <a:pt x="1079678" y="189974"/>
                  <a:pt x="1282910" y="404826"/>
                  <a:pt x="1280599" y="625409"/>
                </a:cubicBezTo>
                <a:cubicBezTo>
                  <a:pt x="1288157" y="751499"/>
                  <a:pt x="1277473" y="870183"/>
                  <a:pt x="1280599" y="955984"/>
                </a:cubicBezTo>
                <a:cubicBezTo>
                  <a:pt x="1105912" y="948435"/>
                  <a:pt x="1052795" y="926401"/>
                  <a:pt x="833879" y="923223"/>
                </a:cubicBezTo>
                <a:cubicBezTo>
                  <a:pt x="640863" y="922120"/>
                  <a:pt x="557208" y="954974"/>
                  <a:pt x="387158" y="955984"/>
                </a:cubicBezTo>
                <a:cubicBezTo>
                  <a:pt x="399540" y="821491"/>
                  <a:pt x="371205" y="768286"/>
                  <a:pt x="387158" y="625409"/>
                </a:cubicBezTo>
                <a:close/>
                <a:moveTo>
                  <a:pt x="1459288" y="967896"/>
                </a:moveTo>
                <a:cubicBezTo>
                  <a:pt x="1451013" y="835560"/>
                  <a:pt x="1448037" y="712962"/>
                  <a:pt x="1459288" y="625409"/>
                </a:cubicBezTo>
                <a:cubicBezTo>
                  <a:pt x="1459085" y="301367"/>
                  <a:pt x="1184074" y="-16653"/>
                  <a:pt x="833879" y="0"/>
                </a:cubicBezTo>
                <a:cubicBezTo>
                  <a:pt x="498073" y="-16731"/>
                  <a:pt x="253316" y="307854"/>
                  <a:pt x="208469" y="625409"/>
                </a:cubicBezTo>
                <a:cubicBezTo>
                  <a:pt x="224388" y="772852"/>
                  <a:pt x="217474" y="797948"/>
                  <a:pt x="208469" y="967896"/>
                </a:cubicBezTo>
                <a:cubicBezTo>
                  <a:pt x="160838" y="963402"/>
                  <a:pt x="74921" y="978311"/>
                  <a:pt x="0" y="982786"/>
                </a:cubicBezTo>
                <a:cubicBezTo>
                  <a:pt x="-17842" y="1147448"/>
                  <a:pt x="24922" y="1387110"/>
                  <a:pt x="0" y="1525999"/>
                </a:cubicBezTo>
                <a:cubicBezTo>
                  <a:pt x="-24922" y="1664888"/>
                  <a:pt x="-28044" y="1948044"/>
                  <a:pt x="0" y="2114479"/>
                </a:cubicBezTo>
                <a:cubicBezTo>
                  <a:pt x="185535" y="2124962"/>
                  <a:pt x="233065" y="2119614"/>
                  <a:pt x="425278" y="2144856"/>
                </a:cubicBezTo>
                <a:cubicBezTo>
                  <a:pt x="617491" y="2170098"/>
                  <a:pt x="728241" y="2183629"/>
                  <a:pt x="833879" y="2174042"/>
                </a:cubicBezTo>
                <a:cubicBezTo>
                  <a:pt x="976931" y="2145618"/>
                  <a:pt x="1165043" y="2158757"/>
                  <a:pt x="1267496" y="2143069"/>
                </a:cubicBezTo>
                <a:cubicBezTo>
                  <a:pt x="1369949" y="2127381"/>
                  <a:pt x="1472132" y="2134163"/>
                  <a:pt x="1667758" y="2114479"/>
                </a:cubicBezTo>
                <a:cubicBezTo>
                  <a:pt x="1658053" y="1908438"/>
                  <a:pt x="1651072" y="1768569"/>
                  <a:pt x="1667758" y="1582583"/>
                </a:cubicBezTo>
                <a:cubicBezTo>
                  <a:pt x="1684444" y="1396597"/>
                  <a:pt x="1674806" y="1153260"/>
                  <a:pt x="1667758" y="982786"/>
                </a:cubicBezTo>
                <a:cubicBezTo>
                  <a:pt x="1608331" y="973726"/>
                  <a:pt x="1510714" y="967686"/>
                  <a:pt x="1459288" y="967896"/>
                </a:cubicBezTo>
                <a:close/>
              </a:path>
              <a:path w="1667758" h="2174042" stroke="0" extrusionOk="0">
                <a:moveTo>
                  <a:pt x="893441" y="1718388"/>
                </a:moveTo>
                <a:cubicBezTo>
                  <a:pt x="889678" y="1785400"/>
                  <a:pt x="892729" y="1803199"/>
                  <a:pt x="893441" y="1876228"/>
                </a:cubicBezTo>
                <a:cubicBezTo>
                  <a:pt x="841893" y="1879687"/>
                  <a:pt x="822618" y="1876052"/>
                  <a:pt x="774316" y="1876228"/>
                </a:cubicBezTo>
                <a:cubicBezTo>
                  <a:pt x="769566" y="1810506"/>
                  <a:pt x="777323" y="1780546"/>
                  <a:pt x="774316" y="1718388"/>
                </a:cubicBezTo>
                <a:cubicBezTo>
                  <a:pt x="715214" y="1703269"/>
                  <a:pt x="653888" y="1645095"/>
                  <a:pt x="655190" y="1548632"/>
                </a:cubicBezTo>
                <a:cubicBezTo>
                  <a:pt x="663877" y="1450466"/>
                  <a:pt x="757053" y="1359278"/>
                  <a:pt x="833879" y="1369944"/>
                </a:cubicBezTo>
                <a:cubicBezTo>
                  <a:pt x="926155" y="1385804"/>
                  <a:pt x="995848" y="1467120"/>
                  <a:pt x="1012567" y="1548632"/>
                </a:cubicBezTo>
                <a:cubicBezTo>
                  <a:pt x="1019991" y="1622826"/>
                  <a:pt x="951100" y="1697153"/>
                  <a:pt x="893441" y="1718388"/>
                </a:cubicBezTo>
                <a:close/>
                <a:moveTo>
                  <a:pt x="387158" y="625409"/>
                </a:moveTo>
                <a:cubicBezTo>
                  <a:pt x="349510" y="384449"/>
                  <a:pt x="617831" y="169856"/>
                  <a:pt x="833879" y="178688"/>
                </a:cubicBezTo>
                <a:cubicBezTo>
                  <a:pt x="1032101" y="157670"/>
                  <a:pt x="1240286" y="416785"/>
                  <a:pt x="1280599" y="625409"/>
                </a:cubicBezTo>
                <a:cubicBezTo>
                  <a:pt x="1291817" y="774303"/>
                  <a:pt x="1274509" y="849057"/>
                  <a:pt x="1280599" y="955984"/>
                </a:cubicBezTo>
                <a:cubicBezTo>
                  <a:pt x="1114634" y="948742"/>
                  <a:pt x="992243" y="925186"/>
                  <a:pt x="833879" y="923223"/>
                </a:cubicBezTo>
                <a:cubicBezTo>
                  <a:pt x="685309" y="940920"/>
                  <a:pt x="521375" y="943809"/>
                  <a:pt x="387158" y="955984"/>
                </a:cubicBezTo>
                <a:cubicBezTo>
                  <a:pt x="393082" y="883989"/>
                  <a:pt x="397735" y="728874"/>
                  <a:pt x="387158" y="625409"/>
                </a:cubicBezTo>
                <a:close/>
                <a:moveTo>
                  <a:pt x="1459288" y="967896"/>
                </a:moveTo>
                <a:cubicBezTo>
                  <a:pt x="1461947" y="860581"/>
                  <a:pt x="1468197" y="780866"/>
                  <a:pt x="1459288" y="625409"/>
                </a:cubicBezTo>
                <a:cubicBezTo>
                  <a:pt x="1482247" y="328634"/>
                  <a:pt x="1177571" y="-13242"/>
                  <a:pt x="833879" y="0"/>
                </a:cubicBezTo>
                <a:cubicBezTo>
                  <a:pt x="465914" y="9062"/>
                  <a:pt x="241069" y="283580"/>
                  <a:pt x="208469" y="625409"/>
                </a:cubicBezTo>
                <a:cubicBezTo>
                  <a:pt x="217773" y="766715"/>
                  <a:pt x="192634" y="812400"/>
                  <a:pt x="208469" y="967896"/>
                </a:cubicBezTo>
                <a:cubicBezTo>
                  <a:pt x="166862" y="979007"/>
                  <a:pt x="54638" y="984312"/>
                  <a:pt x="0" y="982786"/>
                </a:cubicBezTo>
                <a:cubicBezTo>
                  <a:pt x="-17390" y="1121700"/>
                  <a:pt x="15157" y="1380505"/>
                  <a:pt x="0" y="1514682"/>
                </a:cubicBezTo>
                <a:cubicBezTo>
                  <a:pt x="-15157" y="1648859"/>
                  <a:pt x="19850" y="1987666"/>
                  <a:pt x="0" y="2114479"/>
                </a:cubicBezTo>
                <a:cubicBezTo>
                  <a:pt x="84742" y="2137745"/>
                  <a:pt x="298494" y="2150926"/>
                  <a:pt x="391923" y="2142474"/>
                </a:cubicBezTo>
                <a:cubicBezTo>
                  <a:pt x="485352" y="2134022"/>
                  <a:pt x="718145" y="2168448"/>
                  <a:pt x="833879" y="2174042"/>
                </a:cubicBezTo>
                <a:cubicBezTo>
                  <a:pt x="1029929" y="2173364"/>
                  <a:pt x="1077491" y="2157541"/>
                  <a:pt x="1234141" y="2145452"/>
                </a:cubicBezTo>
                <a:cubicBezTo>
                  <a:pt x="1390791" y="2133363"/>
                  <a:pt x="1562637" y="2111752"/>
                  <a:pt x="1667758" y="2114479"/>
                </a:cubicBezTo>
                <a:cubicBezTo>
                  <a:pt x="1676931" y="1894195"/>
                  <a:pt x="1651211" y="1681987"/>
                  <a:pt x="1667758" y="1559949"/>
                </a:cubicBezTo>
                <a:cubicBezTo>
                  <a:pt x="1684306" y="1437911"/>
                  <a:pt x="1681051" y="1208189"/>
                  <a:pt x="1667758" y="982786"/>
                </a:cubicBezTo>
                <a:cubicBezTo>
                  <a:pt x="1601983" y="970359"/>
                  <a:pt x="1515857" y="962207"/>
                  <a:pt x="1459288" y="967896"/>
                </a:cubicBezTo>
                <a:close/>
              </a:path>
            </a:pathLst>
          </a:custGeom>
          <a:solidFill>
            <a:schemeClr val="accent4"/>
          </a:solidFill>
          <a:ln w="9525" cap="flat">
            <a:solidFill>
              <a:schemeClr val="tx1"/>
            </a:solidFill>
            <a:prstDash val="solid"/>
            <a:miter/>
            <a:extLst>
              <a:ext uri="{C807C97D-BFC1-408E-A445-0C87EB9F89A2}">
                <ask:lineSketchStyleProps xmlns:ask="http://schemas.microsoft.com/office/drawing/2018/sketchyshapes" sd="438241819">
                  <a:custGeom>
                    <a:avLst/>
                    <a:gdLst>
                      <a:gd name="connsiteX0" fmla="*/ 285750 w 533400"/>
                      <a:gd name="connsiteY0" fmla="*/ 549593 h 695325"/>
                      <a:gd name="connsiteX1" fmla="*/ 285750 w 533400"/>
                      <a:gd name="connsiteY1" fmla="*/ 600075 h 695325"/>
                      <a:gd name="connsiteX2" fmla="*/ 247650 w 533400"/>
                      <a:gd name="connsiteY2" fmla="*/ 600075 h 695325"/>
                      <a:gd name="connsiteX3" fmla="*/ 247650 w 533400"/>
                      <a:gd name="connsiteY3" fmla="*/ 549593 h 695325"/>
                      <a:gd name="connsiteX4" fmla="*/ 209550 w 533400"/>
                      <a:gd name="connsiteY4" fmla="*/ 495300 h 695325"/>
                      <a:gd name="connsiteX5" fmla="*/ 266700 w 533400"/>
                      <a:gd name="connsiteY5" fmla="*/ 438150 h 695325"/>
                      <a:gd name="connsiteX6" fmla="*/ 323850 w 533400"/>
                      <a:gd name="connsiteY6" fmla="*/ 495300 h 695325"/>
                      <a:gd name="connsiteX7" fmla="*/ 285750 w 533400"/>
                      <a:gd name="connsiteY7" fmla="*/ 549593 h 695325"/>
                      <a:gd name="connsiteX8" fmla="*/ 123825 w 533400"/>
                      <a:gd name="connsiteY8" fmla="*/ 200025 h 695325"/>
                      <a:gd name="connsiteX9" fmla="*/ 266700 w 533400"/>
                      <a:gd name="connsiteY9" fmla="*/ 57150 h 695325"/>
                      <a:gd name="connsiteX10" fmla="*/ 409575 w 533400"/>
                      <a:gd name="connsiteY10" fmla="*/ 200025 h 695325"/>
                      <a:gd name="connsiteX11" fmla="*/ 409575 w 533400"/>
                      <a:gd name="connsiteY11" fmla="*/ 305753 h 695325"/>
                      <a:gd name="connsiteX12" fmla="*/ 266700 w 533400"/>
                      <a:gd name="connsiteY12" fmla="*/ 295275 h 695325"/>
                      <a:gd name="connsiteX13" fmla="*/ 123825 w 533400"/>
                      <a:gd name="connsiteY13" fmla="*/ 305753 h 695325"/>
                      <a:gd name="connsiteX14" fmla="*/ 123825 w 533400"/>
                      <a:gd name="connsiteY14" fmla="*/ 200025 h 695325"/>
                      <a:gd name="connsiteX15" fmla="*/ 466725 w 533400"/>
                      <a:gd name="connsiteY15" fmla="*/ 309563 h 695325"/>
                      <a:gd name="connsiteX16" fmla="*/ 466725 w 533400"/>
                      <a:gd name="connsiteY16" fmla="*/ 200025 h 695325"/>
                      <a:gd name="connsiteX17" fmla="*/ 266700 w 533400"/>
                      <a:gd name="connsiteY17" fmla="*/ 0 h 695325"/>
                      <a:gd name="connsiteX18" fmla="*/ 66675 w 533400"/>
                      <a:gd name="connsiteY18" fmla="*/ 200025 h 695325"/>
                      <a:gd name="connsiteX19" fmla="*/ 66675 w 533400"/>
                      <a:gd name="connsiteY19" fmla="*/ 309563 h 695325"/>
                      <a:gd name="connsiteX20" fmla="*/ 0 w 533400"/>
                      <a:gd name="connsiteY20" fmla="*/ 314325 h 695325"/>
                      <a:gd name="connsiteX21" fmla="*/ 0 w 533400"/>
                      <a:gd name="connsiteY21" fmla="*/ 676275 h 695325"/>
                      <a:gd name="connsiteX22" fmla="*/ 266700 w 533400"/>
                      <a:gd name="connsiteY22" fmla="*/ 695325 h 695325"/>
                      <a:gd name="connsiteX23" fmla="*/ 533400 w 533400"/>
                      <a:gd name="connsiteY23" fmla="*/ 676275 h 695325"/>
                      <a:gd name="connsiteX24" fmla="*/ 533400 w 533400"/>
                      <a:gd name="connsiteY24" fmla="*/ 314325 h 695325"/>
                      <a:gd name="connsiteX25" fmla="*/ 466725 w 533400"/>
                      <a:gd name="connsiteY25" fmla="*/ 30956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3400" h="695325">
                        <a:moveTo>
                          <a:pt x="285750" y="549593"/>
                        </a:moveTo>
                        <a:lnTo>
                          <a:pt x="285750" y="600075"/>
                        </a:lnTo>
                        <a:lnTo>
                          <a:pt x="247650" y="600075"/>
                        </a:lnTo>
                        <a:lnTo>
                          <a:pt x="247650" y="549593"/>
                        </a:lnTo>
                        <a:cubicBezTo>
                          <a:pt x="225743" y="541973"/>
                          <a:pt x="209550" y="521017"/>
                          <a:pt x="209550" y="495300"/>
                        </a:cubicBezTo>
                        <a:cubicBezTo>
                          <a:pt x="209550" y="463868"/>
                          <a:pt x="235268" y="438150"/>
                          <a:pt x="266700" y="438150"/>
                        </a:cubicBezTo>
                        <a:cubicBezTo>
                          <a:pt x="298133" y="438150"/>
                          <a:pt x="323850" y="463868"/>
                          <a:pt x="323850" y="495300"/>
                        </a:cubicBezTo>
                        <a:cubicBezTo>
                          <a:pt x="323850" y="520065"/>
                          <a:pt x="307658" y="541020"/>
                          <a:pt x="285750" y="549593"/>
                        </a:cubicBezTo>
                        <a:close/>
                        <a:moveTo>
                          <a:pt x="123825" y="200025"/>
                        </a:moveTo>
                        <a:cubicBezTo>
                          <a:pt x="123825" y="120968"/>
                          <a:pt x="187643" y="57150"/>
                          <a:pt x="266700" y="57150"/>
                        </a:cubicBezTo>
                        <a:cubicBezTo>
                          <a:pt x="345758" y="57150"/>
                          <a:pt x="409575" y="120968"/>
                          <a:pt x="409575" y="200025"/>
                        </a:cubicBezTo>
                        <a:lnTo>
                          <a:pt x="409575" y="305753"/>
                        </a:lnTo>
                        <a:lnTo>
                          <a:pt x="266700" y="295275"/>
                        </a:lnTo>
                        <a:lnTo>
                          <a:pt x="123825" y="305753"/>
                        </a:lnTo>
                        <a:lnTo>
                          <a:pt x="123825" y="200025"/>
                        </a:lnTo>
                        <a:close/>
                        <a:moveTo>
                          <a:pt x="466725" y="309563"/>
                        </a:moveTo>
                        <a:lnTo>
                          <a:pt x="466725" y="200025"/>
                        </a:lnTo>
                        <a:cubicBezTo>
                          <a:pt x="466725" y="89535"/>
                          <a:pt x="377190" y="0"/>
                          <a:pt x="266700" y="0"/>
                        </a:cubicBezTo>
                        <a:cubicBezTo>
                          <a:pt x="156210" y="0"/>
                          <a:pt x="66675" y="89535"/>
                          <a:pt x="66675" y="200025"/>
                        </a:cubicBezTo>
                        <a:lnTo>
                          <a:pt x="66675" y="309563"/>
                        </a:lnTo>
                        <a:lnTo>
                          <a:pt x="0" y="314325"/>
                        </a:lnTo>
                        <a:lnTo>
                          <a:pt x="0" y="676275"/>
                        </a:lnTo>
                        <a:lnTo>
                          <a:pt x="266700" y="695325"/>
                        </a:lnTo>
                        <a:lnTo>
                          <a:pt x="533400" y="676275"/>
                        </a:lnTo>
                        <a:lnTo>
                          <a:pt x="533400" y="314325"/>
                        </a:lnTo>
                        <a:lnTo>
                          <a:pt x="466725" y="309563"/>
                        </a:lnTo>
                        <a:close/>
                      </a:path>
                    </a:pathLst>
                  </a:custGeom>
                  <ask:type>
                    <ask:lineSketchFreehand/>
                  </ask:type>
                </ask:lineSketchStyleProps>
              </a:ext>
            </a:extLs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D510277-1B65-90A4-8702-6F71CE6520BD}"/>
              </a:ext>
            </a:extLst>
          </p:cNvPr>
          <p:cNvSpPr txBox="1"/>
          <p:nvPr/>
        </p:nvSpPr>
        <p:spPr>
          <a:xfrm>
            <a:off x="7584644" y="5301575"/>
            <a:ext cx="3528711" cy="10464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Permissions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Allow or deny list of users, groups, or everyone (in tenant) to define access to items.  Applies to all experiences.</a:t>
            </a:r>
          </a:p>
        </p:txBody>
      </p:sp>
    </p:spTree>
    <p:extLst>
      <p:ext uri="{BB962C8B-B14F-4D97-AF65-F5344CB8AC3E}">
        <p14:creationId xmlns:p14="http://schemas.microsoft.com/office/powerpoint/2010/main" val="3055284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69BC-88FE-8301-8B07-B3E11F77FD0A}"/>
              </a:ext>
            </a:extLst>
          </p:cNvPr>
          <p:cNvSpPr>
            <a:spLocks noGrp="1"/>
          </p:cNvSpPr>
          <p:nvPr>
            <p:ph type="title"/>
          </p:nvPr>
        </p:nvSpPr>
        <p:spPr/>
        <p:txBody>
          <a:bodyPr/>
          <a:lstStyle/>
          <a:p>
            <a:r>
              <a:rPr lang="en-US" kern="0" spc="-25">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a:cs typeface="Segoe UI Semibold"/>
              </a:rPr>
              <a:t>Graph connector architecture – sync approaches</a:t>
            </a:r>
          </a:p>
        </p:txBody>
      </p:sp>
      <p:sp>
        <p:nvSpPr>
          <p:cNvPr id="9" name="Rectangle 8">
            <a:extLst>
              <a:ext uri="{FF2B5EF4-FFF2-40B4-BE49-F238E27FC236}">
                <a16:creationId xmlns:a16="http://schemas.microsoft.com/office/drawing/2014/main" id="{C82C2D99-6A5D-BCCC-5D24-22E9B89281BB}"/>
              </a:ext>
            </a:extLst>
          </p:cNvPr>
          <p:cNvSpPr/>
          <p:nvPr/>
        </p:nvSpPr>
        <p:spPr bwMode="auto">
          <a:xfrm>
            <a:off x="2321341" y="1747039"/>
            <a:ext cx="3581104" cy="3310528"/>
          </a:xfrm>
          <a:custGeom>
            <a:avLst/>
            <a:gdLst>
              <a:gd name="connsiteX0" fmla="*/ 0 w 3581104"/>
              <a:gd name="connsiteY0" fmla="*/ 0 h 3310528"/>
              <a:gd name="connsiteX1" fmla="*/ 668473 w 3581104"/>
              <a:gd name="connsiteY1" fmla="*/ 0 h 3310528"/>
              <a:gd name="connsiteX2" fmla="*/ 1301134 w 3581104"/>
              <a:gd name="connsiteY2" fmla="*/ 0 h 3310528"/>
              <a:gd name="connsiteX3" fmla="*/ 1790552 w 3581104"/>
              <a:gd name="connsiteY3" fmla="*/ 0 h 3310528"/>
              <a:gd name="connsiteX4" fmla="*/ 2387403 w 3581104"/>
              <a:gd name="connsiteY4" fmla="*/ 0 h 3310528"/>
              <a:gd name="connsiteX5" fmla="*/ 2948442 w 3581104"/>
              <a:gd name="connsiteY5" fmla="*/ 0 h 3310528"/>
              <a:gd name="connsiteX6" fmla="*/ 3581104 w 3581104"/>
              <a:gd name="connsiteY6" fmla="*/ 0 h 3310528"/>
              <a:gd name="connsiteX7" fmla="*/ 3581104 w 3581104"/>
              <a:gd name="connsiteY7" fmla="*/ 595895 h 3310528"/>
              <a:gd name="connsiteX8" fmla="*/ 3581104 w 3581104"/>
              <a:gd name="connsiteY8" fmla="*/ 1224895 h 3310528"/>
              <a:gd name="connsiteX9" fmla="*/ 3581104 w 3581104"/>
              <a:gd name="connsiteY9" fmla="*/ 1853896 h 3310528"/>
              <a:gd name="connsiteX10" fmla="*/ 3581104 w 3581104"/>
              <a:gd name="connsiteY10" fmla="*/ 2582212 h 3310528"/>
              <a:gd name="connsiteX11" fmla="*/ 3581104 w 3581104"/>
              <a:gd name="connsiteY11" fmla="*/ 3310528 h 3310528"/>
              <a:gd name="connsiteX12" fmla="*/ 2912631 w 3581104"/>
              <a:gd name="connsiteY12" fmla="*/ 3310528 h 3310528"/>
              <a:gd name="connsiteX13" fmla="*/ 2279970 w 3581104"/>
              <a:gd name="connsiteY13" fmla="*/ 3310528 h 3310528"/>
              <a:gd name="connsiteX14" fmla="*/ 1718930 w 3581104"/>
              <a:gd name="connsiteY14" fmla="*/ 3310528 h 3310528"/>
              <a:gd name="connsiteX15" fmla="*/ 1122079 w 3581104"/>
              <a:gd name="connsiteY15" fmla="*/ 3310528 h 3310528"/>
              <a:gd name="connsiteX16" fmla="*/ 596851 w 3581104"/>
              <a:gd name="connsiteY16" fmla="*/ 3310528 h 3310528"/>
              <a:gd name="connsiteX17" fmla="*/ 0 w 3581104"/>
              <a:gd name="connsiteY17" fmla="*/ 3310528 h 3310528"/>
              <a:gd name="connsiteX18" fmla="*/ 0 w 3581104"/>
              <a:gd name="connsiteY18" fmla="*/ 2615317 h 3310528"/>
              <a:gd name="connsiteX19" fmla="*/ 0 w 3581104"/>
              <a:gd name="connsiteY19" fmla="*/ 1953212 h 3310528"/>
              <a:gd name="connsiteX20" fmla="*/ 0 w 3581104"/>
              <a:gd name="connsiteY20" fmla="*/ 1291106 h 3310528"/>
              <a:gd name="connsiteX21" fmla="*/ 0 w 3581104"/>
              <a:gd name="connsiteY21" fmla="*/ 595895 h 3310528"/>
              <a:gd name="connsiteX22" fmla="*/ 0 w 3581104"/>
              <a:gd name="connsiteY22" fmla="*/ 0 h 33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1104" h="3310528" fill="none" extrusionOk="0">
                <a:moveTo>
                  <a:pt x="0" y="0"/>
                </a:moveTo>
                <a:cubicBezTo>
                  <a:pt x="140792" y="28913"/>
                  <a:pt x="438504" y="-23386"/>
                  <a:pt x="668473" y="0"/>
                </a:cubicBezTo>
                <a:cubicBezTo>
                  <a:pt x="898442" y="23386"/>
                  <a:pt x="1016534" y="18651"/>
                  <a:pt x="1301134" y="0"/>
                </a:cubicBezTo>
                <a:cubicBezTo>
                  <a:pt x="1585734" y="-18651"/>
                  <a:pt x="1589197" y="2864"/>
                  <a:pt x="1790552" y="0"/>
                </a:cubicBezTo>
                <a:cubicBezTo>
                  <a:pt x="1991907" y="-2864"/>
                  <a:pt x="2132670" y="-8215"/>
                  <a:pt x="2387403" y="0"/>
                </a:cubicBezTo>
                <a:cubicBezTo>
                  <a:pt x="2642136" y="8215"/>
                  <a:pt x="2671970" y="-26356"/>
                  <a:pt x="2948442" y="0"/>
                </a:cubicBezTo>
                <a:cubicBezTo>
                  <a:pt x="3224914" y="26356"/>
                  <a:pt x="3342983" y="-2307"/>
                  <a:pt x="3581104" y="0"/>
                </a:cubicBezTo>
                <a:cubicBezTo>
                  <a:pt x="3553006" y="198003"/>
                  <a:pt x="3551977" y="405425"/>
                  <a:pt x="3581104" y="595895"/>
                </a:cubicBezTo>
                <a:cubicBezTo>
                  <a:pt x="3610231" y="786365"/>
                  <a:pt x="3553972" y="1036142"/>
                  <a:pt x="3581104" y="1224895"/>
                </a:cubicBezTo>
                <a:cubicBezTo>
                  <a:pt x="3608236" y="1413648"/>
                  <a:pt x="3595787" y="1619254"/>
                  <a:pt x="3581104" y="1853896"/>
                </a:cubicBezTo>
                <a:cubicBezTo>
                  <a:pt x="3566421" y="2088538"/>
                  <a:pt x="3603609" y="2226241"/>
                  <a:pt x="3581104" y="2582212"/>
                </a:cubicBezTo>
                <a:cubicBezTo>
                  <a:pt x="3558599" y="2938183"/>
                  <a:pt x="3547859" y="3137397"/>
                  <a:pt x="3581104" y="3310528"/>
                </a:cubicBezTo>
                <a:cubicBezTo>
                  <a:pt x="3377974" y="3324862"/>
                  <a:pt x="3150525" y="3293546"/>
                  <a:pt x="2912631" y="3310528"/>
                </a:cubicBezTo>
                <a:cubicBezTo>
                  <a:pt x="2674737" y="3327510"/>
                  <a:pt x="2570140" y="3330722"/>
                  <a:pt x="2279970" y="3310528"/>
                </a:cubicBezTo>
                <a:cubicBezTo>
                  <a:pt x="1989800" y="3290334"/>
                  <a:pt x="1913101" y="3316324"/>
                  <a:pt x="1718930" y="3310528"/>
                </a:cubicBezTo>
                <a:cubicBezTo>
                  <a:pt x="1524759" y="3304732"/>
                  <a:pt x="1302983" y="3326596"/>
                  <a:pt x="1122079" y="3310528"/>
                </a:cubicBezTo>
                <a:cubicBezTo>
                  <a:pt x="941175" y="3294460"/>
                  <a:pt x="779940" y="3309346"/>
                  <a:pt x="596851" y="3310528"/>
                </a:cubicBezTo>
                <a:cubicBezTo>
                  <a:pt x="413762" y="3311710"/>
                  <a:pt x="176399" y="3340268"/>
                  <a:pt x="0" y="3310528"/>
                </a:cubicBezTo>
                <a:cubicBezTo>
                  <a:pt x="14900" y="2984823"/>
                  <a:pt x="6842" y="2948932"/>
                  <a:pt x="0" y="2615317"/>
                </a:cubicBezTo>
                <a:cubicBezTo>
                  <a:pt x="-6842" y="2281702"/>
                  <a:pt x="27614" y="2133383"/>
                  <a:pt x="0" y="1953212"/>
                </a:cubicBezTo>
                <a:cubicBezTo>
                  <a:pt x="-27614" y="1773042"/>
                  <a:pt x="-24572" y="1603691"/>
                  <a:pt x="0" y="1291106"/>
                </a:cubicBezTo>
                <a:cubicBezTo>
                  <a:pt x="24572" y="978521"/>
                  <a:pt x="7777" y="772960"/>
                  <a:pt x="0" y="595895"/>
                </a:cubicBezTo>
                <a:cubicBezTo>
                  <a:pt x="-7777" y="418830"/>
                  <a:pt x="-20613" y="202169"/>
                  <a:pt x="0" y="0"/>
                </a:cubicBezTo>
                <a:close/>
              </a:path>
              <a:path w="3581104" h="3310528" stroke="0" extrusionOk="0">
                <a:moveTo>
                  <a:pt x="0" y="0"/>
                </a:moveTo>
                <a:cubicBezTo>
                  <a:pt x="258366" y="-23318"/>
                  <a:pt x="436542" y="-12781"/>
                  <a:pt x="596851" y="0"/>
                </a:cubicBezTo>
                <a:cubicBezTo>
                  <a:pt x="757160" y="12781"/>
                  <a:pt x="1074046" y="11332"/>
                  <a:pt x="1193701" y="0"/>
                </a:cubicBezTo>
                <a:cubicBezTo>
                  <a:pt x="1313356" y="-11332"/>
                  <a:pt x="1666382" y="-1569"/>
                  <a:pt x="1826363" y="0"/>
                </a:cubicBezTo>
                <a:cubicBezTo>
                  <a:pt x="1986344" y="1569"/>
                  <a:pt x="2121390" y="-132"/>
                  <a:pt x="2351592" y="0"/>
                </a:cubicBezTo>
                <a:cubicBezTo>
                  <a:pt x="2581794" y="132"/>
                  <a:pt x="2604860" y="22714"/>
                  <a:pt x="2841009" y="0"/>
                </a:cubicBezTo>
                <a:cubicBezTo>
                  <a:pt x="3077158" y="-22714"/>
                  <a:pt x="3384422" y="-30664"/>
                  <a:pt x="3581104" y="0"/>
                </a:cubicBezTo>
                <a:cubicBezTo>
                  <a:pt x="3611036" y="302769"/>
                  <a:pt x="3587937" y="486568"/>
                  <a:pt x="3581104" y="728316"/>
                </a:cubicBezTo>
                <a:cubicBezTo>
                  <a:pt x="3574271" y="970064"/>
                  <a:pt x="3573242" y="1249610"/>
                  <a:pt x="3581104" y="1456632"/>
                </a:cubicBezTo>
                <a:cubicBezTo>
                  <a:pt x="3588966" y="1663654"/>
                  <a:pt x="3576176" y="1912075"/>
                  <a:pt x="3581104" y="2184948"/>
                </a:cubicBezTo>
                <a:cubicBezTo>
                  <a:pt x="3586032" y="2457821"/>
                  <a:pt x="3524943" y="2844241"/>
                  <a:pt x="3581104" y="3310528"/>
                </a:cubicBezTo>
                <a:cubicBezTo>
                  <a:pt x="3371580" y="3289550"/>
                  <a:pt x="3172551" y="3338157"/>
                  <a:pt x="3020064" y="3310528"/>
                </a:cubicBezTo>
                <a:cubicBezTo>
                  <a:pt x="2867577" y="3282899"/>
                  <a:pt x="2630283" y="3296573"/>
                  <a:pt x="2423214" y="3310528"/>
                </a:cubicBezTo>
                <a:cubicBezTo>
                  <a:pt x="2216145" y="3324484"/>
                  <a:pt x="2082555" y="3299177"/>
                  <a:pt x="1826363" y="3310528"/>
                </a:cubicBezTo>
                <a:cubicBezTo>
                  <a:pt x="1570171" y="3321879"/>
                  <a:pt x="1539480" y="3329547"/>
                  <a:pt x="1301134" y="3310528"/>
                </a:cubicBezTo>
                <a:cubicBezTo>
                  <a:pt x="1062788" y="3291509"/>
                  <a:pt x="962219" y="3303491"/>
                  <a:pt x="704284" y="3310528"/>
                </a:cubicBezTo>
                <a:cubicBezTo>
                  <a:pt x="446349" y="3317566"/>
                  <a:pt x="266311" y="3277010"/>
                  <a:pt x="0" y="3310528"/>
                </a:cubicBezTo>
                <a:cubicBezTo>
                  <a:pt x="16720" y="3158031"/>
                  <a:pt x="-25428" y="2962664"/>
                  <a:pt x="0" y="2681528"/>
                </a:cubicBezTo>
                <a:cubicBezTo>
                  <a:pt x="25428" y="2400392"/>
                  <a:pt x="-13102" y="2270361"/>
                  <a:pt x="0" y="1953212"/>
                </a:cubicBezTo>
                <a:cubicBezTo>
                  <a:pt x="13102" y="1636063"/>
                  <a:pt x="-1041" y="1455847"/>
                  <a:pt x="0" y="1291106"/>
                </a:cubicBezTo>
                <a:cubicBezTo>
                  <a:pt x="1041" y="1126365"/>
                  <a:pt x="26636" y="966391"/>
                  <a:pt x="0" y="695211"/>
                </a:cubicBezTo>
                <a:cubicBezTo>
                  <a:pt x="-26636" y="424032"/>
                  <a:pt x="-14708" y="253415"/>
                  <a:pt x="0" y="0"/>
                </a:cubicBezTo>
                <a:close/>
              </a:path>
            </a:pathLst>
          </a:custGeom>
          <a:solidFill>
            <a:schemeClr val="accent3">
              <a:lumMod val="20000"/>
              <a:lumOff val="80000"/>
            </a:schemeClr>
          </a:solidFill>
          <a:ln>
            <a:solidFill>
              <a:srgbClr val="B1B3B3"/>
            </a:solidFill>
            <a:headEnd type="none" w="med" len="med"/>
            <a:tailEnd type="none" w="med" len="med"/>
            <a:extLst>
              <a:ext uri="{C807C97D-BFC1-408E-A445-0C87EB9F89A2}">
                <ask:lineSketchStyleProps xmlns:ask="http://schemas.microsoft.com/office/drawing/2018/sketchyshapes" sd="2475108761">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Sync delta on scheduled basis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(daily, hourly, every X mins)</a:t>
            </a:r>
          </a:p>
        </p:txBody>
      </p:sp>
      <p:sp>
        <p:nvSpPr>
          <p:cNvPr id="10" name="Rectangle 9">
            <a:extLst>
              <a:ext uri="{FF2B5EF4-FFF2-40B4-BE49-F238E27FC236}">
                <a16:creationId xmlns:a16="http://schemas.microsoft.com/office/drawing/2014/main" id="{8AC77E00-EC46-952F-941B-5D391078399F}"/>
              </a:ext>
            </a:extLst>
          </p:cNvPr>
          <p:cNvSpPr/>
          <p:nvPr/>
        </p:nvSpPr>
        <p:spPr bwMode="auto">
          <a:xfrm>
            <a:off x="2321343" y="1747039"/>
            <a:ext cx="3581102" cy="720840"/>
          </a:xfrm>
          <a:custGeom>
            <a:avLst/>
            <a:gdLst>
              <a:gd name="connsiteX0" fmla="*/ 0 w 3581102"/>
              <a:gd name="connsiteY0" fmla="*/ 0 h 720840"/>
              <a:gd name="connsiteX1" fmla="*/ 596850 w 3581102"/>
              <a:gd name="connsiteY1" fmla="*/ 0 h 720840"/>
              <a:gd name="connsiteX2" fmla="*/ 1086268 w 3581102"/>
              <a:gd name="connsiteY2" fmla="*/ 0 h 720840"/>
              <a:gd name="connsiteX3" fmla="*/ 1683118 w 3581102"/>
              <a:gd name="connsiteY3" fmla="*/ 0 h 720840"/>
              <a:gd name="connsiteX4" fmla="*/ 2351590 w 3581102"/>
              <a:gd name="connsiteY4" fmla="*/ 0 h 720840"/>
              <a:gd name="connsiteX5" fmla="*/ 3020063 w 3581102"/>
              <a:gd name="connsiteY5" fmla="*/ 0 h 720840"/>
              <a:gd name="connsiteX6" fmla="*/ 3581102 w 3581102"/>
              <a:gd name="connsiteY6" fmla="*/ 0 h 720840"/>
              <a:gd name="connsiteX7" fmla="*/ 3581102 w 3581102"/>
              <a:gd name="connsiteY7" fmla="*/ 360420 h 720840"/>
              <a:gd name="connsiteX8" fmla="*/ 3581102 w 3581102"/>
              <a:gd name="connsiteY8" fmla="*/ 720840 h 720840"/>
              <a:gd name="connsiteX9" fmla="*/ 2984252 w 3581102"/>
              <a:gd name="connsiteY9" fmla="*/ 720840 h 720840"/>
              <a:gd name="connsiteX10" fmla="*/ 2315779 w 3581102"/>
              <a:gd name="connsiteY10" fmla="*/ 720840 h 720840"/>
              <a:gd name="connsiteX11" fmla="*/ 1826362 w 3581102"/>
              <a:gd name="connsiteY11" fmla="*/ 720840 h 720840"/>
              <a:gd name="connsiteX12" fmla="*/ 1265323 w 3581102"/>
              <a:gd name="connsiteY12" fmla="*/ 720840 h 720840"/>
              <a:gd name="connsiteX13" fmla="*/ 632661 w 3581102"/>
              <a:gd name="connsiteY13" fmla="*/ 720840 h 720840"/>
              <a:gd name="connsiteX14" fmla="*/ 0 w 3581102"/>
              <a:gd name="connsiteY14" fmla="*/ 720840 h 720840"/>
              <a:gd name="connsiteX15" fmla="*/ 0 w 3581102"/>
              <a:gd name="connsiteY15" fmla="*/ 374837 h 720840"/>
              <a:gd name="connsiteX16" fmla="*/ 0 w 3581102"/>
              <a:gd name="connsiteY16" fmla="*/ 0 h 7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102" h="720840" fill="none" extrusionOk="0">
                <a:moveTo>
                  <a:pt x="0" y="0"/>
                </a:moveTo>
                <a:cubicBezTo>
                  <a:pt x="168614" y="-20066"/>
                  <a:pt x="433838" y="24977"/>
                  <a:pt x="596850" y="0"/>
                </a:cubicBezTo>
                <a:cubicBezTo>
                  <a:pt x="759862" y="-24977"/>
                  <a:pt x="905102" y="-7284"/>
                  <a:pt x="1086268" y="0"/>
                </a:cubicBezTo>
                <a:cubicBezTo>
                  <a:pt x="1267434" y="7284"/>
                  <a:pt x="1440965" y="12070"/>
                  <a:pt x="1683118" y="0"/>
                </a:cubicBezTo>
                <a:cubicBezTo>
                  <a:pt x="1925271" y="-12070"/>
                  <a:pt x="2069514" y="4156"/>
                  <a:pt x="2351590" y="0"/>
                </a:cubicBezTo>
                <a:cubicBezTo>
                  <a:pt x="2633666" y="-4156"/>
                  <a:pt x="2709376" y="-25210"/>
                  <a:pt x="3020063" y="0"/>
                </a:cubicBezTo>
                <a:cubicBezTo>
                  <a:pt x="3330750" y="25210"/>
                  <a:pt x="3452858" y="685"/>
                  <a:pt x="3581102" y="0"/>
                </a:cubicBezTo>
                <a:cubicBezTo>
                  <a:pt x="3565220" y="150352"/>
                  <a:pt x="3598620" y="245281"/>
                  <a:pt x="3581102" y="360420"/>
                </a:cubicBezTo>
                <a:cubicBezTo>
                  <a:pt x="3563584" y="475559"/>
                  <a:pt x="3566441" y="636591"/>
                  <a:pt x="3581102" y="720840"/>
                </a:cubicBezTo>
                <a:cubicBezTo>
                  <a:pt x="3287285" y="693206"/>
                  <a:pt x="3121860" y="693615"/>
                  <a:pt x="2984252" y="720840"/>
                </a:cubicBezTo>
                <a:cubicBezTo>
                  <a:pt x="2846644" y="748066"/>
                  <a:pt x="2636558" y="747817"/>
                  <a:pt x="2315779" y="720840"/>
                </a:cubicBezTo>
                <a:cubicBezTo>
                  <a:pt x="1995000" y="693863"/>
                  <a:pt x="2006286" y="737555"/>
                  <a:pt x="1826362" y="720840"/>
                </a:cubicBezTo>
                <a:cubicBezTo>
                  <a:pt x="1646438" y="704125"/>
                  <a:pt x="1479061" y="704266"/>
                  <a:pt x="1265323" y="720840"/>
                </a:cubicBezTo>
                <a:cubicBezTo>
                  <a:pt x="1051585" y="737414"/>
                  <a:pt x="926788" y="691000"/>
                  <a:pt x="632661" y="720840"/>
                </a:cubicBezTo>
                <a:cubicBezTo>
                  <a:pt x="338534" y="750680"/>
                  <a:pt x="208934" y="736966"/>
                  <a:pt x="0" y="720840"/>
                </a:cubicBezTo>
                <a:cubicBezTo>
                  <a:pt x="13210" y="633116"/>
                  <a:pt x="11077" y="480984"/>
                  <a:pt x="0" y="374837"/>
                </a:cubicBezTo>
                <a:cubicBezTo>
                  <a:pt x="-11077" y="268690"/>
                  <a:pt x="14108" y="153789"/>
                  <a:pt x="0" y="0"/>
                </a:cubicBezTo>
                <a:close/>
              </a:path>
              <a:path w="3581102" h="720840" stroke="0" extrusionOk="0">
                <a:moveTo>
                  <a:pt x="0" y="0"/>
                </a:moveTo>
                <a:cubicBezTo>
                  <a:pt x="213314" y="-10667"/>
                  <a:pt x="364341" y="13089"/>
                  <a:pt x="525228" y="0"/>
                </a:cubicBezTo>
                <a:cubicBezTo>
                  <a:pt x="686115" y="-13089"/>
                  <a:pt x="1014526" y="-27237"/>
                  <a:pt x="1157890" y="0"/>
                </a:cubicBezTo>
                <a:cubicBezTo>
                  <a:pt x="1301254" y="27237"/>
                  <a:pt x="1592041" y="-8457"/>
                  <a:pt x="1718929" y="0"/>
                </a:cubicBezTo>
                <a:cubicBezTo>
                  <a:pt x="1845817" y="8457"/>
                  <a:pt x="2065454" y="-1459"/>
                  <a:pt x="2279968" y="0"/>
                </a:cubicBezTo>
                <a:cubicBezTo>
                  <a:pt x="2494482" y="1459"/>
                  <a:pt x="2771506" y="-718"/>
                  <a:pt x="2948441" y="0"/>
                </a:cubicBezTo>
                <a:cubicBezTo>
                  <a:pt x="3125376" y="718"/>
                  <a:pt x="3298000" y="-27759"/>
                  <a:pt x="3581102" y="0"/>
                </a:cubicBezTo>
                <a:cubicBezTo>
                  <a:pt x="3592635" y="111717"/>
                  <a:pt x="3591725" y="231848"/>
                  <a:pt x="3581102" y="346003"/>
                </a:cubicBezTo>
                <a:cubicBezTo>
                  <a:pt x="3570479" y="460158"/>
                  <a:pt x="3565431" y="633307"/>
                  <a:pt x="3581102" y="720840"/>
                </a:cubicBezTo>
                <a:cubicBezTo>
                  <a:pt x="3322183" y="700940"/>
                  <a:pt x="3290916" y="712775"/>
                  <a:pt x="3055874" y="720840"/>
                </a:cubicBezTo>
                <a:cubicBezTo>
                  <a:pt x="2820832" y="728905"/>
                  <a:pt x="2718236" y="732497"/>
                  <a:pt x="2459023" y="720840"/>
                </a:cubicBezTo>
                <a:cubicBezTo>
                  <a:pt x="2199810" y="709183"/>
                  <a:pt x="2067323" y="702140"/>
                  <a:pt x="1862173" y="720840"/>
                </a:cubicBezTo>
                <a:cubicBezTo>
                  <a:pt x="1657023" y="739541"/>
                  <a:pt x="1484026" y="720120"/>
                  <a:pt x="1301134" y="720840"/>
                </a:cubicBezTo>
                <a:cubicBezTo>
                  <a:pt x="1118242" y="721560"/>
                  <a:pt x="993103" y="741350"/>
                  <a:pt x="740094" y="720840"/>
                </a:cubicBezTo>
                <a:cubicBezTo>
                  <a:pt x="487085" y="700330"/>
                  <a:pt x="277913" y="754778"/>
                  <a:pt x="0" y="720840"/>
                </a:cubicBezTo>
                <a:cubicBezTo>
                  <a:pt x="11322" y="625120"/>
                  <a:pt x="17615" y="489477"/>
                  <a:pt x="0" y="346003"/>
                </a:cubicBezTo>
                <a:cubicBezTo>
                  <a:pt x="-17615" y="202529"/>
                  <a:pt x="-9697" y="101900"/>
                  <a:pt x="0" y="0"/>
                </a:cubicBezTo>
                <a:close/>
              </a:path>
            </a:pathLst>
          </a:custGeom>
          <a:solidFill>
            <a:srgbClr val="8DC8E8"/>
          </a:solidFill>
          <a:ln>
            <a:solidFill>
              <a:schemeClr val="tx1"/>
            </a:solidFill>
            <a:headEnd type="none" w="med" len="med"/>
            <a:tailEnd type="none" w="med" len="med"/>
            <a:extLst>
              <a:ext uri="{C807C97D-BFC1-408E-A445-0C87EB9F89A2}">
                <ask:lineSketchStyleProps xmlns:ask="http://schemas.microsoft.com/office/drawing/2018/sketchyshapes" sd="3159908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Scheduled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(pull model)</a:t>
            </a:r>
          </a:p>
        </p:txBody>
      </p:sp>
      <p:pic>
        <p:nvPicPr>
          <p:cNvPr id="4" name="Graphic 3" descr="Clock with solid fill">
            <a:extLst>
              <a:ext uri="{FF2B5EF4-FFF2-40B4-BE49-F238E27FC236}">
                <a16:creationId xmlns:a16="http://schemas.microsoft.com/office/drawing/2014/main" id="{110907F6-6A06-3A54-D4FB-C65FA0F2F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4693" y="3932922"/>
            <a:ext cx="914400" cy="914400"/>
          </a:xfrm>
          <a:prstGeom prst="rect">
            <a:avLst/>
          </a:prstGeom>
        </p:spPr>
      </p:pic>
      <p:sp>
        <p:nvSpPr>
          <p:cNvPr id="5" name="Rectangle 4">
            <a:extLst>
              <a:ext uri="{FF2B5EF4-FFF2-40B4-BE49-F238E27FC236}">
                <a16:creationId xmlns:a16="http://schemas.microsoft.com/office/drawing/2014/main" id="{ECB3D51F-A237-93B4-2AAF-1528980DE89F}"/>
              </a:ext>
            </a:extLst>
          </p:cNvPr>
          <p:cNvSpPr/>
          <p:nvPr/>
        </p:nvSpPr>
        <p:spPr bwMode="auto">
          <a:xfrm>
            <a:off x="6525134" y="1747039"/>
            <a:ext cx="3581104" cy="3310528"/>
          </a:xfrm>
          <a:custGeom>
            <a:avLst/>
            <a:gdLst>
              <a:gd name="connsiteX0" fmla="*/ 0 w 3581104"/>
              <a:gd name="connsiteY0" fmla="*/ 0 h 3310528"/>
              <a:gd name="connsiteX1" fmla="*/ 668473 w 3581104"/>
              <a:gd name="connsiteY1" fmla="*/ 0 h 3310528"/>
              <a:gd name="connsiteX2" fmla="*/ 1301134 w 3581104"/>
              <a:gd name="connsiteY2" fmla="*/ 0 h 3310528"/>
              <a:gd name="connsiteX3" fmla="*/ 1790552 w 3581104"/>
              <a:gd name="connsiteY3" fmla="*/ 0 h 3310528"/>
              <a:gd name="connsiteX4" fmla="*/ 2387403 w 3581104"/>
              <a:gd name="connsiteY4" fmla="*/ 0 h 3310528"/>
              <a:gd name="connsiteX5" fmla="*/ 2948442 w 3581104"/>
              <a:gd name="connsiteY5" fmla="*/ 0 h 3310528"/>
              <a:gd name="connsiteX6" fmla="*/ 3581104 w 3581104"/>
              <a:gd name="connsiteY6" fmla="*/ 0 h 3310528"/>
              <a:gd name="connsiteX7" fmla="*/ 3581104 w 3581104"/>
              <a:gd name="connsiteY7" fmla="*/ 595895 h 3310528"/>
              <a:gd name="connsiteX8" fmla="*/ 3581104 w 3581104"/>
              <a:gd name="connsiteY8" fmla="*/ 1224895 h 3310528"/>
              <a:gd name="connsiteX9" fmla="*/ 3581104 w 3581104"/>
              <a:gd name="connsiteY9" fmla="*/ 1853896 h 3310528"/>
              <a:gd name="connsiteX10" fmla="*/ 3581104 w 3581104"/>
              <a:gd name="connsiteY10" fmla="*/ 2582212 h 3310528"/>
              <a:gd name="connsiteX11" fmla="*/ 3581104 w 3581104"/>
              <a:gd name="connsiteY11" fmla="*/ 3310528 h 3310528"/>
              <a:gd name="connsiteX12" fmla="*/ 2912631 w 3581104"/>
              <a:gd name="connsiteY12" fmla="*/ 3310528 h 3310528"/>
              <a:gd name="connsiteX13" fmla="*/ 2279970 w 3581104"/>
              <a:gd name="connsiteY13" fmla="*/ 3310528 h 3310528"/>
              <a:gd name="connsiteX14" fmla="*/ 1718930 w 3581104"/>
              <a:gd name="connsiteY14" fmla="*/ 3310528 h 3310528"/>
              <a:gd name="connsiteX15" fmla="*/ 1122079 w 3581104"/>
              <a:gd name="connsiteY15" fmla="*/ 3310528 h 3310528"/>
              <a:gd name="connsiteX16" fmla="*/ 596851 w 3581104"/>
              <a:gd name="connsiteY16" fmla="*/ 3310528 h 3310528"/>
              <a:gd name="connsiteX17" fmla="*/ 0 w 3581104"/>
              <a:gd name="connsiteY17" fmla="*/ 3310528 h 3310528"/>
              <a:gd name="connsiteX18" fmla="*/ 0 w 3581104"/>
              <a:gd name="connsiteY18" fmla="*/ 2615317 h 3310528"/>
              <a:gd name="connsiteX19" fmla="*/ 0 w 3581104"/>
              <a:gd name="connsiteY19" fmla="*/ 1953212 h 3310528"/>
              <a:gd name="connsiteX20" fmla="*/ 0 w 3581104"/>
              <a:gd name="connsiteY20" fmla="*/ 1291106 h 3310528"/>
              <a:gd name="connsiteX21" fmla="*/ 0 w 3581104"/>
              <a:gd name="connsiteY21" fmla="*/ 595895 h 3310528"/>
              <a:gd name="connsiteX22" fmla="*/ 0 w 3581104"/>
              <a:gd name="connsiteY22" fmla="*/ 0 h 33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1104" h="3310528" fill="none" extrusionOk="0">
                <a:moveTo>
                  <a:pt x="0" y="0"/>
                </a:moveTo>
                <a:cubicBezTo>
                  <a:pt x="140792" y="28913"/>
                  <a:pt x="438504" y="-23386"/>
                  <a:pt x="668473" y="0"/>
                </a:cubicBezTo>
                <a:cubicBezTo>
                  <a:pt x="898442" y="23386"/>
                  <a:pt x="1016534" y="18651"/>
                  <a:pt x="1301134" y="0"/>
                </a:cubicBezTo>
                <a:cubicBezTo>
                  <a:pt x="1585734" y="-18651"/>
                  <a:pt x="1589197" y="2864"/>
                  <a:pt x="1790552" y="0"/>
                </a:cubicBezTo>
                <a:cubicBezTo>
                  <a:pt x="1991907" y="-2864"/>
                  <a:pt x="2132670" y="-8215"/>
                  <a:pt x="2387403" y="0"/>
                </a:cubicBezTo>
                <a:cubicBezTo>
                  <a:pt x="2642136" y="8215"/>
                  <a:pt x="2671970" y="-26356"/>
                  <a:pt x="2948442" y="0"/>
                </a:cubicBezTo>
                <a:cubicBezTo>
                  <a:pt x="3224914" y="26356"/>
                  <a:pt x="3342983" y="-2307"/>
                  <a:pt x="3581104" y="0"/>
                </a:cubicBezTo>
                <a:cubicBezTo>
                  <a:pt x="3553006" y="198003"/>
                  <a:pt x="3551977" y="405425"/>
                  <a:pt x="3581104" y="595895"/>
                </a:cubicBezTo>
                <a:cubicBezTo>
                  <a:pt x="3610231" y="786365"/>
                  <a:pt x="3553972" y="1036142"/>
                  <a:pt x="3581104" y="1224895"/>
                </a:cubicBezTo>
                <a:cubicBezTo>
                  <a:pt x="3608236" y="1413648"/>
                  <a:pt x="3595787" y="1619254"/>
                  <a:pt x="3581104" y="1853896"/>
                </a:cubicBezTo>
                <a:cubicBezTo>
                  <a:pt x="3566421" y="2088538"/>
                  <a:pt x="3603609" y="2226241"/>
                  <a:pt x="3581104" y="2582212"/>
                </a:cubicBezTo>
                <a:cubicBezTo>
                  <a:pt x="3558599" y="2938183"/>
                  <a:pt x="3547859" y="3137397"/>
                  <a:pt x="3581104" y="3310528"/>
                </a:cubicBezTo>
                <a:cubicBezTo>
                  <a:pt x="3377974" y="3324862"/>
                  <a:pt x="3150525" y="3293546"/>
                  <a:pt x="2912631" y="3310528"/>
                </a:cubicBezTo>
                <a:cubicBezTo>
                  <a:pt x="2674737" y="3327510"/>
                  <a:pt x="2570140" y="3330722"/>
                  <a:pt x="2279970" y="3310528"/>
                </a:cubicBezTo>
                <a:cubicBezTo>
                  <a:pt x="1989800" y="3290334"/>
                  <a:pt x="1913101" y="3316324"/>
                  <a:pt x="1718930" y="3310528"/>
                </a:cubicBezTo>
                <a:cubicBezTo>
                  <a:pt x="1524759" y="3304732"/>
                  <a:pt x="1302983" y="3326596"/>
                  <a:pt x="1122079" y="3310528"/>
                </a:cubicBezTo>
                <a:cubicBezTo>
                  <a:pt x="941175" y="3294460"/>
                  <a:pt x="779940" y="3309346"/>
                  <a:pt x="596851" y="3310528"/>
                </a:cubicBezTo>
                <a:cubicBezTo>
                  <a:pt x="413762" y="3311710"/>
                  <a:pt x="176399" y="3340268"/>
                  <a:pt x="0" y="3310528"/>
                </a:cubicBezTo>
                <a:cubicBezTo>
                  <a:pt x="14900" y="2984823"/>
                  <a:pt x="6842" y="2948932"/>
                  <a:pt x="0" y="2615317"/>
                </a:cubicBezTo>
                <a:cubicBezTo>
                  <a:pt x="-6842" y="2281702"/>
                  <a:pt x="27614" y="2133383"/>
                  <a:pt x="0" y="1953212"/>
                </a:cubicBezTo>
                <a:cubicBezTo>
                  <a:pt x="-27614" y="1773042"/>
                  <a:pt x="-24572" y="1603691"/>
                  <a:pt x="0" y="1291106"/>
                </a:cubicBezTo>
                <a:cubicBezTo>
                  <a:pt x="24572" y="978521"/>
                  <a:pt x="7777" y="772960"/>
                  <a:pt x="0" y="595895"/>
                </a:cubicBezTo>
                <a:cubicBezTo>
                  <a:pt x="-7777" y="418830"/>
                  <a:pt x="-20613" y="202169"/>
                  <a:pt x="0" y="0"/>
                </a:cubicBezTo>
                <a:close/>
              </a:path>
              <a:path w="3581104" h="3310528" stroke="0" extrusionOk="0">
                <a:moveTo>
                  <a:pt x="0" y="0"/>
                </a:moveTo>
                <a:cubicBezTo>
                  <a:pt x="258366" y="-23318"/>
                  <a:pt x="436542" y="-12781"/>
                  <a:pt x="596851" y="0"/>
                </a:cubicBezTo>
                <a:cubicBezTo>
                  <a:pt x="757160" y="12781"/>
                  <a:pt x="1074046" y="11332"/>
                  <a:pt x="1193701" y="0"/>
                </a:cubicBezTo>
                <a:cubicBezTo>
                  <a:pt x="1313356" y="-11332"/>
                  <a:pt x="1666382" y="-1569"/>
                  <a:pt x="1826363" y="0"/>
                </a:cubicBezTo>
                <a:cubicBezTo>
                  <a:pt x="1986344" y="1569"/>
                  <a:pt x="2121390" y="-132"/>
                  <a:pt x="2351592" y="0"/>
                </a:cubicBezTo>
                <a:cubicBezTo>
                  <a:pt x="2581794" y="132"/>
                  <a:pt x="2604860" y="22714"/>
                  <a:pt x="2841009" y="0"/>
                </a:cubicBezTo>
                <a:cubicBezTo>
                  <a:pt x="3077158" y="-22714"/>
                  <a:pt x="3384422" y="-30664"/>
                  <a:pt x="3581104" y="0"/>
                </a:cubicBezTo>
                <a:cubicBezTo>
                  <a:pt x="3611036" y="302769"/>
                  <a:pt x="3587937" y="486568"/>
                  <a:pt x="3581104" y="728316"/>
                </a:cubicBezTo>
                <a:cubicBezTo>
                  <a:pt x="3574271" y="970064"/>
                  <a:pt x="3573242" y="1249610"/>
                  <a:pt x="3581104" y="1456632"/>
                </a:cubicBezTo>
                <a:cubicBezTo>
                  <a:pt x="3588966" y="1663654"/>
                  <a:pt x="3576176" y="1912075"/>
                  <a:pt x="3581104" y="2184948"/>
                </a:cubicBezTo>
                <a:cubicBezTo>
                  <a:pt x="3586032" y="2457821"/>
                  <a:pt x="3524943" y="2844241"/>
                  <a:pt x="3581104" y="3310528"/>
                </a:cubicBezTo>
                <a:cubicBezTo>
                  <a:pt x="3371580" y="3289550"/>
                  <a:pt x="3172551" y="3338157"/>
                  <a:pt x="3020064" y="3310528"/>
                </a:cubicBezTo>
                <a:cubicBezTo>
                  <a:pt x="2867577" y="3282899"/>
                  <a:pt x="2630283" y="3296573"/>
                  <a:pt x="2423214" y="3310528"/>
                </a:cubicBezTo>
                <a:cubicBezTo>
                  <a:pt x="2216145" y="3324484"/>
                  <a:pt x="2082555" y="3299177"/>
                  <a:pt x="1826363" y="3310528"/>
                </a:cubicBezTo>
                <a:cubicBezTo>
                  <a:pt x="1570171" y="3321879"/>
                  <a:pt x="1539480" y="3329547"/>
                  <a:pt x="1301134" y="3310528"/>
                </a:cubicBezTo>
                <a:cubicBezTo>
                  <a:pt x="1062788" y="3291509"/>
                  <a:pt x="962219" y="3303491"/>
                  <a:pt x="704284" y="3310528"/>
                </a:cubicBezTo>
                <a:cubicBezTo>
                  <a:pt x="446349" y="3317566"/>
                  <a:pt x="266311" y="3277010"/>
                  <a:pt x="0" y="3310528"/>
                </a:cubicBezTo>
                <a:cubicBezTo>
                  <a:pt x="16720" y="3158031"/>
                  <a:pt x="-25428" y="2962664"/>
                  <a:pt x="0" y="2681528"/>
                </a:cubicBezTo>
                <a:cubicBezTo>
                  <a:pt x="25428" y="2400392"/>
                  <a:pt x="-13102" y="2270361"/>
                  <a:pt x="0" y="1953212"/>
                </a:cubicBezTo>
                <a:cubicBezTo>
                  <a:pt x="13102" y="1636063"/>
                  <a:pt x="-1041" y="1455847"/>
                  <a:pt x="0" y="1291106"/>
                </a:cubicBezTo>
                <a:cubicBezTo>
                  <a:pt x="1041" y="1126365"/>
                  <a:pt x="26636" y="966391"/>
                  <a:pt x="0" y="695211"/>
                </a:cubicBezTo>
                <a:cubicBezTo>
                  <a:pt x="-26636" y="424032"/>
                  <a:pt x="-14708" y="253415"/>
                  <a:pt x="0" y="0"/>
                </a:cubicBezTo>
                <a:close/>
              </a:path>
            </a:pathLst>
          </a:custGeom>
          <a:solidFill>
            <a:schemeClr val="accent3">
              <a:lumMod val="20000"/>
              <a:lumOff val="80000"/>
            </a:schemeClr>
          </a:solidFill>
          <a:ln>
            <a:solidFill>
              <a:srgbClr val="B1B3B3"/>
            </a:solidFill>
            <a:headEnd type="none" w="med" len="med"/>
            <a:tailEnd type="none" w="med" len="med"/>
            <a:extLst>
              <a:ext uri="{C807C97D-BFC1-408E-A445-0C87EB9F89A2}">
                <ask:lineSketchStyleProps xmlns:ask="http://schemas.microsoft.com/office/drawing/2018/sketchyshapes" sd="2475108761">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Trigger / webhook pushes content as event happens</a:t>
            </a:r>
          </a:p>
        </p:txBody>
      </p:sp>
      <p:sp>
        <p:nvSpPr>
          <p:cNvPr id="6" name="Rectangle 5">
            <a:extLst>
              <a:ext uri="{FF2B5EF4-FFF2-40B4-BE49-F238E27FC236}">
                <a16:creationId xmlns:a16="http://schemas.microsoft.com/office/drawing/2014/main" id="{0C7F4987-1FE6-BCC3-AF45-C06394B82478}"/>
              </a:ext>
            </a:extLst>
          </p:cNvPr>
          <p:cNvSpPr/>
          <p:nvPr/>
        </p:nvSpPr>
        <p:spPr bwMode="auto">
          <a:xfrm>
            <a:off x="6525136" y="1747039"/>
            <a:ext cx="3581102" cy="720840"/>
          </a:xfrm>
          <a:custGeom>
            <a:avLst/>
            <a:gdLst>
              <a:gd name="connsiteX0" fmla="*/ 0 w 3581102"/>
              <a:gd name="connsiteY0" fmla="*/ 0 h 720840"/>
              <a:gd name="connsiteX1" fmla="*/ 596850 w 3581102"/>
              <a:gd name="connsiteY1" fmla="*/ 0 h 720840"/>
              <a:gd name="connsiteX2" fmla="*/ 1086268 w 3581102"/>
              <a:gd name="connsiteY2" fmla="*/ 0 h 720840"/>
              <a:gd name="connsiteX3" fmla="*/ 1683118 w 3581102"/>
              <a:gd name="connsiteY3" fmla="*/ 0 h 720840"/>
              <a:gd name="connsiteX4" fmla="*/ 2351590 w 3581102"/>
              <a:gd name="connsiteY4" fmla="*/ 0 h 720840"/>
              <a:gd name="connsiteX5" fmla="*/ 3020063 w 3581102"/>
              <a:gd name="connsiteY5" fmla="*/ 0 h 720840"/>
              <a:gd name="connsiteX6" fmla="*/ 3581102 w 3581102"/>
              <a:gd name="connsiteY6" fmla="*/ 0 h 720840"/>
              <a:gd name="connsiteX7" fmla="*/ 3581102 w 3581102"/>
              <a:gd name="connsiteY7" fmla="*/ 360420 h 720840"/>
              <a:gd name="connsiteX8" fmla="*/ 3581102 w 3581102"/>
              <a:gd name="connsiteY8" fmla="*/ 720840 h 720840"/>
              <a:gd name="connsiteX9" fmla="*/ 2984252 w 3581102"/>
              <a:gd name="connsiteY9" fmla="*/ 720840 h 720840"/>
              <a:gd name="connsiteX10" fmla="*/ 2315779 w 3581102"/>
              <a:gd name="connsiteY10" fmla="*/ 720840 h 720840"/>
              <a:gd name="connsiteX11" fmla="*/ 1826362 w 3581102"/>
              <a:gd name="connsiteY11" fmla="*/ 720840 h 720840"/>
              <a:gd name="connsiteX12" fmla="*/ 1265323 w 3581102"/>
              <a:gd name="connsiteY12" fmla="*/ 720840 h 720840"/>
              <a:gd name="connsiteX13" fmla="*/ 632661 w 3581102"/>
              <a:gd name="connsiteY13" fmla="*/ 720840 h 720840"/>
              <a:gd name="connsiteX14" fmla="*/ 0 w 3581102"/>
              <a:gd name="connsiteY14" fmla="*/ 720840 h 720840"/>
              <a:gd name="connsiteX15" fmla="*/ 0 w 3581102"/>
              <a:gd name="connsiteY15" fmla="*/ 374837 h 720840"/>
              <a:gd name="connsiteX16" fmla="*/ 0 w 3581102"/>
              <a:gd name="connsiteY16" fmla="*/ 0 h 72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102" h="720840" fill="none" extrusionOk="0">
                <a:moveTo>
                  <a:pt x="0" y="0"/>
                </a:moveTo>
                <a:cubicBezTo>
                  <a:pt x="168614" y="-20066"/>
                  <a:pt x="433838" y="24977"/>
                  <a:pt x="596850" y="0"/>
                </a:cubicBezTo>
                <a:cubicBezTo>
                  <a:pt x="759862" y="-24977"/>
                  <a:pt x="905102" y="-7284"/>
                  <a:pt x="1086268" y="0"/>
                </a:cubicBezTo>
                <a:cubicBezTo>
                  <a:pt x="1267434" y="7284"/>
                  <a:pt x="1440965" y="12070"/>
                  <a:pt x="1683118" y="0"/>
                </a:cubicBezTo>
                <a:cubicBezTo>
                  <a:pt x="1925271" y="-12070"/>
                  <a:pt x="2069514" y="4156"/>
                  <a:pt x="2351590" y="0"/>
                </a:cubicBezTo>
                <a:cubicBezTo>
                  <a:pt x="2633666" y="-4156"/>
                  <a:pt x="2709376" y="-25210"/>
                  <a:pt x="3020063" y="0"/>
                </a:cubicBezTo>
                <a:cubicBezTo>
                  <a:pt x="3330750" y="25210"/>
                  <a:pt x="3452858" y="685"/>
                  <a:pt x="3581102" y="0"/>
                </a:cubicBezTo>
                <a:cubicBezTo>
                  <a:pt x="3565220" y="150352"/>
                  <a:pt x="3598620" y="245281"/>
                  <a:pt x="3581102" y="360420"/>
                </a:cubicBezTo>
                <a:cubicBezTo>
                  <a:pt x="3563584" y="475559"/>
                  <a:pt x="3566441" y="636591"/>
                  <a:pt x="3581102" y="720840"/>
                </a:cubicBezTo>
                <a:cubicBezTo>
                  <a:pt x="3287285" y="693206"/>
                  <a:pt x="3121860" y="693615"/>
                  <a:pt x="2984252" y="720840"/>
                </a:cubicBezTo>
                <a:cubicBezTo>
                  <a:pt x="2846644" y="748066"/>
                  <a:pt x="2636558" y="747817"/>
                  <a:pt x="2315779" y="720840"/>
                </a:cubicBezTo>
                <a:cubicBezTo>
                  <a:pt x="1995000" y="693863"/>
                  <a:pt x="2006286" y="737555"/>
                  <a:pt x="1826362" y="720840"/>
                </a:cubicBezTo>
                <a:cubicBezTo>
                  <a:pt x="1646438" y="704125"/>
                  <a:pt x="1479061" y="704266"/>
                  <a:pt x="1265323" y="720840"/>
                </a:cubicBezTo>
                <a:cubicBezTo>
                  <a:pt x="1051585" y="737414"/>
                  <a:pt x="926788" y="691000"/>
                  <a:pt x="632661" y="720840"/>
                </a:cubicBezTo>
                <a:cubicBezTo>
                  <a:pt x="338534" y="750680"/>
                  <a:pt x="208934" y="736966"/>
                  <a:pt x="0" y="720840"/>
                </a:cubicBezTo>
                <a:cubicBezTo>
                  <a:pt x="13210" y="633116"/>
                  <a:pt x="11077" y="480984"/>
                  <a:pt x="0" y="374837"/>
                </a:cubicBezTo>
                <a:cubicBezTo>
                  <a:pt x="-11077" y="268690"/>
                  <a:pt x="14108" y="153789"/>
                  <a:pt x="0" y="0"/>
                </a:cubicBezTo>
                <a:close/>
              </a:path>
              <a:path w="3581102" h="720840" stroke="0" extrusionOk="0">
                <a:moveTo>
                  <a:pt x="0" y="0"/>
                </a:moveTo>
                <a:cubicBezTo>
                  <a:pt x="213314" y="-10667"/>
                  <a:pt x="364341" y="13089"/>
                  <a:pt x="525228" y="0"/>
                </a:cubicBezTo>
                <a:cubicBezTo>
                  <a:pt x="686115" y="-13089"/>
                  <a:pt x="1014526" y="-27237"/>
                  <a:pt x="1157890" y="0"/>
                </a:cubicBezTo>
                <a:cubicBezTo>
                  <a:pt x="1301254" y="27237"/>
                  <a:pt x="1592041" y="-8457"/>
                  <a:pt x="1718929" y="0"/>
                </a:cubicBezTo>
                <a:cubicBezTo>
                  <a:pt x="1845817" y="8457"/>
                  <a:pt x="2065454" y="-1459"/>
                  <a:pt x="2279968" y="0"/>
                </a:cubicBezTo>
                <a:cubicBezTo>
                  <a:pt x="2494482" y="1459"/>
                  <a:pt x="2771506" y="-718"/>
                  <a:pt x="2948441" y="0"/>
                </a:cubicBezTo>
                <a:cubicBezTo>
                  <a:pt x="3125376" y="718"/>
                  <a:pt x="3298000" y="-27759"/>
                  <a:pt x="3581102" y="0"/>
                </a:cubicBezTo>
                <a:cubicBezTo>
                  <a:pt x="3592635" y="111717"/>
                  <a:pt x="3591725" y="231848"/>
                  <a:pt x="3581102" y="346003"/>
                </a:cubicBezTo>
                <a:cubicBezTo>
                  <a:pt x="3570479" y="460158"/>
                  <a:pt x="3565431" y="633307"/>
                  <a:pt x="3581102" y="720840"/>
                </a:cubicBezTo>
                <a:cubicBezTo>
                  <a:pt x="3322183" y="700940"/>
                  <a:pt x="3290916" y="712775"/>
                  <a:pt x="3055874" y="720840"/>
                </a:cubicBezTo>
                <a:cubicBezTo>
                  <a:pt x="2820832" y="728905"/>
                  <a:pt x="2718236" y="732497"/>
                  <a:pt x="2459023" y="720840"/>
                </a:cubicBezTo>
                <a:cubicBezTo>
                  <a:pt x="2199810" y="709183"/>
                  <a:pt x="2067323" y="702140"/>
                  <a:pt x="1862173" y="720840"/>
                </a:cubicBezTo>
                <a:cubicBezTo>
                  <a:pt x="1657023" y="739541"/>
                  <a:pt x="1484026" y="720120"/>
                  <a:pt x="1301134" y="720840"/>
                </a:cubicBezTo>
                <a:cubicBezTo>
                  <a:pt x="1118242" y="721560"/>
                  <a:pt x="993103" y="741350"/>
                  <a:pt x="740094" y="720840"/>
                </a:cubicBezTo>
                <a:cubicBezTo>
                  <a:pt x="487085" y="700330"/>
                  <a:pt x="277913" y="754778"/>
                  <a:pt x="0" y="720840"/>
                </a:cubicBezTo>
                <a:cubicBezTo>
                  <a:pt x="11322" y="625120"/>
                  <a:pt x="17615" y="489477"/>
                  <a:pt x="0" y="346003"/>
                </a:cubicBezTo>
                <a:cubicBezTo>
                  <a:pt x="-17615" y="202529"/>
                  <a:pt x="-9697" y="101900"/>
                  <a:pt x="0" y="0"/>
                </a:cubicBezTo>
                <a:close/>
              </a:path>
            </a:pathLst>
          </a:custGeom>
          <a:solidFill>
            <a:srgbClr val="8DC8E8"/>
          </a:solidFill>
          <a:ln>
            <a:solidFill>
              <a:schemeClr val="tx1"/>
            </a:solidFill>
            <a:headEnd type="none" w="med" len="med"/>
            <a:tailEnd type="none" w="med" len="med"/>
            <a:extLst>
              <a:ext uri="{C807C97D-BFC1-408E-A445-0C87EB9F89A2}">
                <ask:lineSketchStyleProps xmlns:ask="http://schemas.microsoft.com/office/drawing/2018/sketchyshapes" sd="315990847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Event-based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(push model)</a:t>
            </a:r>
          </a:p>
        </p:txBody>
      </p:sp>
      <p:pic>
        <p:nvPicPr>
          <p:cNvPr id="8" name="Graphic 7" descr="Cause And Effect with solid fill">
            <a:extLst>
              <a:ext uri="{FF2B5EF4-FFF2-40B4-BE49-F238E27FC236}">
                <a16:creationId xmlns:a16="http://schemas.microsoft.com/office/drawing/2014/main" id="{EFA1278E-A334-A6B3-BE31-1CC874E3AF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8486" y="3872851"/>
            <a:ext cx="914400" cy="914400"/>
          </a:xfrm>
          <a:prstGeom prst="rect">
            <a:avLst/>
          </a:prstGeom>
        </p:spPr>
      </p:pic>
    </p:spTree>
    <p:extLst>
      <p:ext uri="{BB962C8B-B14F-4D97-AF65-F5344CB8AC3E}">
        <p14:creationId xmlns:p14="http://schemas.microsoft.com/office/powerpoint/2010/main" val="129480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lur, colorfulness&#10;&#10;Description automatically generated">
            <a:extLst>
              <a:ext uri="{FF2B5EF4-FFF2-40B4-BE49-F238E27FC236}">
                <a16:creationId xmlns:a16="http://schemas.microsoft.com/office/drawing/2014/main" id="{D619F41B-4BBD-DE00-0A64-5C358DE11475}"/>
              </a:ext>
            </a:extLst>
          </p:cNvPr>
          <p:cNvPicPr>
            <a:picLocks noChangeAspect="1"/>
          </p:cNvPicPr>
          <p:nvPr/>
        </p:nvPicPr>
        <p:blipFill>
          <a:blip r:embed="rId3">
            <a:alphaModFix amt="75000"/>
          </a:blip>
          <a:stretch>
            <a:fillRect/>
          </a:stretch>
        </p:blipFill>
        <p:spPr>
          <a:xfrm>
            <a:off x="0" y="0"/>
            <a:ext cx="12185650" cy="6861574"/>
          </a:xfrm>
          <a:prstGeom prst="rect">
            <a:avLst/>
          </a:prstGeom>
          <a:ln>
            <a:solidFill>
              <a:schemeClr val="bg1">
                <a:lumMod val="85000"/>
              </a:schemeClr>
            </a:solidFill>
          </a:ln>
        </p:spPr>
      </p:pic>
      <p:pic>
        <p:nvPicPr>
          <p:cNvPr id="21" name="Picture 20">
            <a:extLst>
              <a:ext uri="{FF2B5EF4-FFF2-40B4-BE49-F238E27FC236}">
                <a16:creationId xmlns:a16="http://schemas.microsoft.com/office/drawing/2014/main" id="{0D30AC82-139F-7AFC-F69A-10C91904B361}"/>
              </a:ext>
            </a:extLst>
          </p:cNvPr>
          <p:cNvPicPr>
            <a:picLocks noChangeAspect="1"/>
          </p:cNvPicPr>
          <p:nvPr/>
        </p:nvPicPr>
        <p:blipFill rotWithShape="1">
          <a:blip r:embed="rId4"/>
          <a:srcRect l="17030" r="31758"/>
          <a:stretch/>
        </p:blipFill>
        <p:spPr>
          <a:xfrm>
            <a:off x="6185016" y="1032331"/>
            <a:ext cx="3938805" cy="5180101"/>
          </a:xfrm>
          <a:prstGeom prst="rect">
            <a:avLst/>
          </a:prstGeom>
          <a:ln>
            <a:solidFill>
              <a:schemeClr val="bg1">
                <a:lumMod val="65000"/>
              </a:schemeClr>
            </a:solidFill>
          </a:ln>
        </p:spPr>
      </p:pic>
      <p:grpSp>
        <p:nvGrpSpPr>
          <p:cNvPr id="3" name="Group 2">
            <a:extLst>
              <a:ext uri="{FF2B5EF4-FFF2-40B4-BE49-F238E27FC236}">
                <a16:creationId xmlns:a16="http://schemas.microsoft.com/office/drawing/2014/main" id="{80075964-EBA1-C241-61BB-9244B4C30265}"/>
              </a:ext>
              <a:ext uri="{C183D7F6-B498-43B3-948B-1728B52AA6E4}">
                <adec:decorative xmlns:adec="http://schemas.microsoft.com/office/drawing/2017/decorative" val="1"/>
              </a:ext>
            </a:extLst>
          </p:cNvPr>
          <p:cNvGrpSpPr/>
          <p:nvPr/>
        </p:nvGrpSpPr>
        <p:grpSpPr>
          <a:xfrm>
            <a:off x="370114" y="299872"/>
            <a:ext cx="12088586" cy="2177274"/>
            <a:chOff x="410970" y="844305"/>
            <a:chExt cx="12088586" cy="2177274"/>
          </a:xfrm>
        </p:grpSpPr>
        <p:sp>
          <p:nvSpPr>
            <p:cNvPr id="4" name="TextBox 3">
              <a:extLst>
                <a:ext uri="{FF2B5EF4-FFF2-40B4-BE49-F238E27FC236}">
                  <a16:creationId xmlns:a16="http://schemas.microsoft.com/office/drawing/2014/main" id="{1A86B778-2EAE-7E4B-6C3D-09643A97ED6C}"/>
                </a:ext>
              </a:extLst>
            </p:cNvPr>
            <p:cNvSpPr txBox="1"/>
            <p:nvPr/>
          </p:nvSpPr>
          <p:spPr>
            <a:xfrm>
              <a:off x="410970" y="844305"/>
              <a:ext cx="12088586" cy="5775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Segoe UI Semibold"/>
                  <a:ea typeface="+mn-ea"/>
                  <a:cs typeface="Segoe UI"/>
                </a:rPr>
                <a:t>Combined Index of </a:t>
              </a:r>
              <a:r>
                <a:rPr lang="en-CA" sz="2400" dirty="0">
                  <a:solidFill>
                    <a:srgbClr val="000000"/>
                  </a:solidFill>
                  <a:latin typeface="Segoe UI Semibold"/>
                  <a:cs typeface="Segoe UI"/>
                </a:rPr>
                <a:t>Your Data + Microsoft 365 Data for</a:t>
              </a:r>
              <a:r>
                <a:rPr kumimoji="0" lang="en-CA" sz="2400" b="0" i="0" u="none" strike="noStrike" kern="1200" cap="none" spc="0" normalizeH="0" baseline="0" noProof="0" dirty="0">
                  <a:ln>
                    <a:noFill/>
                  </a:ln>
                  <a:solidFill>
                    <a:srgbClr val="000000"/>
                  </a:solidFill>
                  <a:effectLst/>
                  <a:uLnTx/>
                  <a:uFillTx/>
                  <a:latin typeface="Segoe UI Semibold"/>
                  <a:ea typeface="+mn-ea"/>
                  <a:cs typeface="Segoe UI"/>
                </a:rPr>
                <a:t> Copilot </a:t>
              </a:r>
              <a:r>
                <a:rPr lang="en-CA" sz="2400" dirty="0">
                  <a:solidFill>
                    <a:srgbClr val="000000"/>
                  </a:solidFill>
                  <a:latin typeface="Segoe UI Semibold"/>
                  <a:cs typeface="Segoe UI"/>
                </a:rPr>
                <a:t>=</a:t>
              </a:r>
              <a:r>
                <a:rPr kumimoji="0" lang="en-CA" sz="2400" b="0" i="0" u="none" strike="noStrike" kern="1200" cap="none" spc="0" normalizeH="0" baseline="0" noProof="0" dirty="0">
                  <a:ln>
                    <a:noFill/>
                  </a:ln>
                  <a:solidFill>
                    <a:srgbClr val="000000"/>
                  </a:solidFill>
                  <a:effectLst/>
                  <a:uLnTx/>
                  <a:uFillTx/>
                  <a:latin typeface="Segoe UI Semibold"/>
                  <a:ea typeface="+mn-ea"/>
                  <a:cs typeface="Segoe UI"/>
                </a:rPr>
                <a:t> </a:t>
              </a:r>
              <a:r>
                <a:rPr lang="en-CA" sz="2400" dirty="0">
                  <a:solidFill>
                    <a:srgbClr val="000000"/>
                  </a:solidFill>
                  <a:latin typeface="Segoe UI Semibold"/>
                  <a:cs typeface="Segoe UI"/>
                </a:rPr>
                <a:t>I</a:t>
              </a:r>
              <a:r>
                <a:rPr kumimoji="0" lang="en-CA" sz="2400" b="0" i="0" u="none" strike="noStrike" kern="1200" cap="none" spc="0" normalizeH="0" baseline="0" noProof="0" dirty="0" err="1">
                  <a:ln>
                    <a:noFill/>
                  </a:ln>
                  <a:solidFill>
                    <a:srgbClr val="000000"/>
                  </a:solidFill>
                  <a:effectLst/>
                  <a:uLnTx/>
                  <a:uFillTx/>
                  <a:latin typeface="Segoe UI Semibold"/>
                  <a:ea typeface="+mn-ea"/>
                  <a:cs typeface="Segoe UI"/>
                </a:rPr>
                <a:t>mproved</a:t>
              </a:r>
              <a:r>
                <a:rPr kumimoji="0" lang="en-CA" sz="2400" b="0" i="0" u="none" strike="noStrike" kern="1200" cap="none" spc="0" normalizeH="0" baseline="0" noProof="0" dirty="0">
                  <a:ln>
                    <a:noFill/>
                  </a:ln>
                  <a:solidFill>
                    <a:srgbClr val="000000"/>
                  </a:solidFill>
                  <a:effectLst/>
                  <a:uLnTx/>
                  <a:uFillTx/>
                  <a:latin typeface="Segoe UI Semibold"/>
                  <a:ea typeface="+mn-ea"/>
                  <a:cs typeface="Segoe UI"/>
                </a:rPr>
                <a:t> </a:t>
              </a:r>
              <a:r>
                <a:rPr lang="en-CA" sz="2400" dirty="0">
                  <a:solidFill>
                    <a:srgbClr val="000000"/>
                  </a:solidFill>
                  <a:latin typeface="Segoe UI Semibold"/>
                  <a:cs typeface="Segoe UI"/>
                </a:rPr>
                <a:t>S</a:t>
              </a:r>
              <a:r>
                <a:rPr kumimoji="0" lang="en-CA" sz="2400" b="0" i="0" u="none" strike="noStrike" kern="1200" cap="none" spc="0" normalizeH="0" baseline="0" noProof="0" dirty="0" err="1">
                  <a:ln>
                    <a:noFill/>
                  </a:ln>
                  <a:solidFill>
                    <a:srgbClr val="000000"/>
                  </a:solidFill>
                  <a:effectLst/>
                  <a:uLnTx/>
                  <a:uFillTx/>
                  <a:latin typeface="Segoe UI Semibold"/>
                  <a:ea typeface="+mn-ea"/>
                  <a:cs typeface="Segoe UI"/>
                </a:rPr>
                <a:t>earch</a:t>
              </a:r>
              <a:endParaRPr kumimoji="0" lang="en-CA" sz="2400" b="0" i="0" u="none" strike="noStrike" kern="1200" cap="none" spc="0" normalizeH="0" baseline="0" noProof="0" dirty="0">
                <a:ln>
                  <a:noFill/>
                </a:ln>
                <a:solidFill>
                  <a:srgbClr val="000000"/>
                </a:solidFill>
                <a:effectLst/>
                <a:uLnTx/>
                <a:uFillTx/>
                <a:latin typeface="Segoe UI Semibold"/>
                <a:ea typeface="+mn-ea"/>
                <a:cs typeface="Segoe UI"/>
              </a:endParaRPr>
            </a:p>
          </p:txBody>
        </p:sp>
        <p:grpSp>
          <p:nvGrpSpPr>
            <p:cNvPr id="5" name="Group 4">
              <a:extLst>
                <a:ext uri="{FF2B5EF4-FFF2-40B4-BE49-F238E27FC236}">
                  <a16:creationId xmlns:a16="http://schemas.microsoft.com/office/drawing/2014/main" id="{3A4FF539-20FD-8E71-C684-B9908C2E1A3A}"/>
                </a:ext>
              </a:extLst>
            </p:cNvPr>
            <p:cNvGrpSpPr/>
            <p:nvPr/>
          </p:nvGrpSpPr>
          <p:grpSpPr>
            <a:xfrm>
              <a:off x="471579" y="3021579"/>
              <a:ext cx="4925" cy="0"/>
              <a:chOff x="5715081" y="3562319"/>
              <a:chExt cx="9525" cy="0"/>
            </a:xfrm>
          </p:grpSpPr>
          <p:sp>
            <p:nvSpPr>
              <p:cNvPr id="12" name="Freeform: Shape 11">
                <a:extLst>
                  <a:ext uri="{FF2B5EF4-FFF2-40B4-BE49-F238E27FC236}">
                    <a16:creationId xmlns:a16="http://schemas.microsoft.com/office/drawing/2014/main" id="{E2F73AAF-9C6F-4678-E10A-3B6DD0A6D50C}"/>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F6A3496-1BFF-6F21-D9AE-25106885B369}"/>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gradFill>
                <a:gsLst>
                  <a:gs pos="0">
                    <a:srgbClr val="2D3F80"/>
                  </a:gs>
                  <a:gs pos="50000">
                    <a:srgbClr val="3856A6">
                      <a:alpha val="49804"/>
                    </a:srgbClr>
                  </a:gs>
                  <a:gs pos="100000">
                    <a:srgbClr val="436DCD">
                      <a:alpha val="0"/>
                    </a:srgbClr>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3" name="Picture 42">
            <a:extLst>
              <a:ext uri="{FF2B5EF4-FFF2-40B4-BE49-F238E27FC236}">
                <a16:creationId xmlns:a16="http://schemas.microsoft.com/office/drawing/2014/main" id="{FED972DD-1B2F-A60B-17C7-7AA909E4B62F}"/>
              </a:ext>
            </a:extLst>
          </p:cNvPr>
          <p:cNvPicPr>
            <a:picLocks noChangeAspect="1"/>
          </p:cNvPicPr>
          <p:nvPr/>
        </p:nvPicPr>
        <p:blipFill rotWithShape="1">
          <a:blip r:embed="rId5"/>
          <a:srcRect l="18042" r="30537"/>
          <a:stretch/>
        </p:blipFill>
        <p:spPr>
          <a:xfrm>
            <a:off x="2126059" y="995290"/>
            <a:ext cx="3954989" cy="5180109"/>
          </a:xfrm>
          <a:prstGeom prst="rect">
            <a:avLst/>
          </a:prstGeom>
          <a:ln>
            <a:solidFill>
              <a:schemeClr val="bg1">
                <a:lumMod val="65000"/>
              </a:schemeClr>
            </a:solidFill>
          </a:ln>
        </p:spPr>
      </p:pic>
      <p:sp>
        <p:nvSpPr>
          <p:cNvPr id="14" name="TextBox 13">
            <a:extLst>
              <a:ext uri="{FF2B5EF4-FFF2-40B4-BE49-F238E27FC236}">
                <a16:creationId xmlns:a16="http://schemas.microsoft.com/office/drawing/2014/main" id="{4637E484-4A6D-C997-2380-138394A5788D}"/>
              </a:ext>
            </a:extLst>
          </p:cNvPr>
          <p:cNvSpPr txBox="1"/>
          <p:nvPr/>
        </p:nvSpPr>
        <p:spPr>
          <a:xfrm>
            <a:off x="1707033" y="6190800"/>
            <a:ext cx="4487763" cy="430887"/>
          </a:xfrm>
          <a:prstGeom prst="rect">
            <a:avLst/>
          </a:prstGeom>
          <a:noFill/>
        </p:spPr>
        <p:txBody>
          <a:bodyPr wrap="square" lIns="0" tIns="0" rIns="0" bIns="0" rtlCol="0">
            <a:spAutoFit/>
          </a:bodyPr>
          <a:lstStyle/>
          <a:p>
            <a:pPr algn="ctr"/>
            <a:r>
              <a:rPr kumimoji="0" lang="en-US" sz="14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Without a </a:t>
            </a:r>
            <a:r>
              <a:rPr kumimoji="0" lang="en-US" sz="1400" b="1" i="0" u="none" strike="noStrike" kern="0" cap="none" spc="-50" normalizeH="0" baseline="0" noProof="0" dirty="0">
                <a:ln w="3175">
                  <a:noFill/>
                </a:ln>
                <a:effectLst/>
                <a:uLnTx/>
                <a:uFillTx/>
                <a:cs typeface="Segoe UI Semibold" panose="020B0702040204020203" pitchFamily="34" charset="0"/>
              </a:rPr>
              <a:t>Combined Index of Your Data and Microsoft 365 Data </a:t>
            </a:r>
            <a:r>
              <a:rPr kumimoji="0" lang="en-US" sz="1400" b="1" i="0" u="none" strike="noStrike" kern="1200" cap="none" spc="0" normalizeH="0" baseline="0" noProof="0" dirty="0">
                <a:ln>
                  <a:noFill/>
                </a:ln>
                <a:effectLst/>
                <a:uLnTx/>
                <a:uFillTx/>
                <a:ea typeface="+mn-ea"/>
                <a:cs typeface="+mn-cs"/>
              </a:rPr>
              <a:t>for Copilot</a:t>
            </a:r>
          </a:p>
        </p:txBody>
      </p:sp>
      <p:sp>
        <p:nvSpPr>
          <p:cNvPr id="18" name="TextBox 17">
            <a:extLst>
              <a:ext uri="{FF2B5EF4-FFF2-40B4-BE49-F238E27FC236}">
                <a16:creationId xmlns:a16="http://schemas.microsoft.com/office/drawing/2014/main" id="{3907B094-B54E-4952-B65D-8BD0D67A251C}"/>
              </a:ext>
            </a:extLst>
          </p:cNvPr>
          <p:cNvSpPr txBox="1"/>
          <p:nvPr/>
        </p:nvSpPr>
        <p:spPr>
          <a:xfrm>
            <a:off x="6194796" y="6211265"/>
            <a:ext cx="395498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With </a:t>
            </a:r>
            <a:r>
              <a:rPr kumimoji="0" lang="en-US" sz="14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a </a:t>
            </a:r>
            <a:r>
              <a:rPr kumimoji="0" lang="en-US" sz="1400" b="1" i="0" u="none" strike="noStrike" kern="0" cap="none" spc="-50" normalizeH="0" baseline="0" noProof="0" dirty="0">
                <a:ln w="3175">
                  <a:noFill/>
                </a:ln>
                <a:effectLst/>
                <a:uLnTx/>
                <a:uFillTx/>
                <a:cs typeface="Segoe UI Semibold" panose="020B0702040204020203" pitchFamily="34" charset="0"/>
              </a:rPr>
              <a:t>Combined Index of Your Data and Microsoft 365 Data </a:t>
            </a:r>
            <a:r>
              <a:rPr kumimoji="0" lang="en-US" sz="1400"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110004020202020204"/>
                <a:ea typeface="+mn-ea"/>
                <a:cs typeface="+mn-cs"/>
              </a:rPr>
              <a:t>Semantic Index for Copilot</a:t>
            </a:r>
          </a:p>
        </p:txBody>
      </p:sp>
      <p:sp>
        <p:nvSpPr>
          <p:cNvPr id="23" name="TextBox 22">
            <a:extLst>
              <a:ext uri="{FF2B5EF4-FFF2-40B4-BE49-F238E27FC236}">
                <a16:creationId xmlns:a16="http://schemas.microsoft.com/office/drawing/2014/main" id="{82AB86A5-D20E-4EF0-55C3-70CD23E54640}"/>
              </a:ext>
            </a:extLst>
          </p:cNvPr>
          <p:cNvSpPr txBox="1"/>
          <p:nvPr/>
        </p:nvSpPr>
        <p:spPr>
          <a:xfrm>
            <a:off x="10455599" y="1982550"/>
            <a:ext cx="1582652"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autocorrected spelling of organizational jargon</a:t>
            </a:r>
          </a:p>
        </p:txBody>
      </p:sp>
      <p:sp>
        <p:nvSpPr>
          <p:cNvPr id="24" name="TextBox 23">
            <a:extLst>
              <a:ext uri="{FF2B5EF4-FFF2-40B4-BE49-F238E27FC236}">
                <a16:creationId xmlns:a16="http://schemas.microsoft.com/office/drawing/2014/main" id="{6E461B98-2679-7FA2-EB12-D1754D89C353}"/>
              </a:ext>
            </a:extLst>
          </p:cNvPr>
          <p:cNvSpPr txBox="1"/>
          <p:nvPr/>
        </p:nvSpPr>
        <p:spPr>
          <a:xfrm>
            <a:off x="153749" y="1982550"/>
            <a:ext cx="1582652"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keyword matched </a:t>
            </a:r>
            <a:b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b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results &amp; suggestions</a:t>
            </a:r>
          </a:p>
        </p:txBody>
      </p:sp>
      <p:sp>
        <p:nvSpPr>
          <p:cNvPr id="25" name="TextBox 24">
            <a:extLst>
              <a:ext uri="{FF2B5EF4-FFF2-40B4-BE49-F238E27FC236}">
                <a16:creationId xmlns:a16="http://schemas.microsoft.com/office/drawing/2014/main" id="{50428E23-F8A1-6B20-1812-91E1AACC163A}"/>
              </a:ext>
            </a:extLst>
          </p:cNvPr>
          <p:cNvSpPr txBox="1"/>
          <p:nvPr/>
        </p:nvSpPr>
        <p:spPr>
          <a:xfrm>
            <a:off x="234673" y="3090446"/>
            <a:ext cx="1582652"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closest matched content ranked in order</a:t>
            </a:r>
          </a:p>
        </p:txBody>
      </p:sp>
      <p:sp>
        <p:nvSpPr>
          <p:cNvPr id="26" name="TextBox 25">
            <a:extLst>
              <a:ext uri="{FF2B5EF4-FFF2-40B4-BE49-F238E27FC236}">
                <a16:creationId xmlns:a16="http://schemas.microsoft.com/office/drawing/2014/main" id="{EC2BA50A-EB82-4F36-E233-299081EC005C}"/>
              </a:ext>
            </a:extLst>
          </p:cNvPr>
          <p:cNvSpPr txBox="1"/>
          <p:nvPr/>
        </p:nvSpPr>
        <p:spPr>
          <a:xfrm>
            <a:off x="234673" y="4266343"/>
            <a:ext cx="1582652"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last modified date and person adds relevance</a:t>
            </a:r>
          </a:p>
        </p:txBody>
      </p:sp>
      <p:sp>
        <p:nvSpPr>
          <p:cNvPr id="27" name="TextBox 26">
            <a:extLst>
              <a:ext uri="{FF2B5EF4-FFF2-40B4-BE49-F238E27FC236}">
                <a16:creationId xmlns:a16="http://schemas.microsoft.com/office/drawing/2014/main" id="{5D9F8C6E-6616-D7C6-CF02-04A5943E0C36}"/>
              </a:ext>
            </a:extLst>
          </p:cNvPr>
          <p:cNvSpPr txBox="1"/>
          <p:nvPr/>
        </p:nvSpPr>
        <p:spPr>
          <a:xfrm>
            <a:off x="234673" y="5391912"/>
            <a:ext cx="1582652" cy="33855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document summary provides context</a:t>
            </a:r>
          </a:p>
        </p:txBody>
      </p:sp>
      <p:sp>
        <p:nvSpPr>
          <p:cNvPr id="28" name="TextBox 27">
            <a:extLst>
              <a:ext uri="{FF2B5EF4-FFF2-40B4-BE49-F238E27FC236}">
                <a16:creationId xmlns:a16="http://schemas.microsoft.com/office/drawing/2014/main" id="{0CFCE9A4-58A4-5E2D-37BA-A3DCBB53733E}"/>
              </a:ext>
            </a:extLst>
          </p:cNvPr>
          <p:cNvSpPr txBox="1"/>
          <p:nvPr/>
        </p:nvSpPr>
        <p:spPr>
          <a:xfrm>
            <a:off x="10455599" y="3345495"/>
            <a:ext cx="1582652"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more relevant results, based on search intent</a:t>
            </a:r>
          </a:p>
        </p:txBody>
      </p:sp>
      <p:sp>
        <p:nvSpPr>
          <p:cNvPr id="29" name="TextBox 28">
            <a:extLst>
              <a:ext uri="{FF2B5EF4-FFF2-40B4-BE49-F238E27FC236}">
                <a16:creationId xmlns:a16="http://schemas.microsoft.com/office/drawing/2014/main" id="{EAD71BC7-69A8-E555-A886-5C36AA3B39D9}"/>
              </a:ext>
            </a:extLst>
          </p:cNvPr>
          <p:cNvSpPr txBox="1"/>
          <p:nvPr/>
        </p:nvSpPr>
        <p:spPr>
          <a:xfrm>
            <a:off x="10455599" y="4266343"/>
            <a:ext cx="1582652"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enhanced content sharing insights</a:t>
            </a:r>
          </a:p>
        </p:txBody>
      </p:sp>
      <p:sp>
        <p:nvSpPr>
          <p:cNvPr id="30" name="TextBox 29">
            <a:extLst>
              <a:ext uri="{FF2B5EF4-FFF2-40B4-BE49-F238E27FC236}">
                <a16:creationId xmlns:a16="http://schemas.microsoft.com/office/drawing/2014/main" id="{FDAA8FA7-F0D8-D36A-E38F-A326757B97DE}"/>
              </a:ext>
            </a:extLst>
          </p:cNvPr>
          <p:cNvSpPr txBox="1"/>
          <p:nvPr/>
        </p:nvSpPr>
        <p:spPr>
          <a:xfrm>
            <a:off x="10455599" y="5391912"/>
            <a:ext cx="1582652"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AI generated questions and answers on topic</a:t>
            </a:r>
          </a:p>
        </p:txBody>
      </p:sp>
      <p:cxnSp>
        <p:nvCxnSpPr>
          <p:cNvPr id="32" name="Straight Arrow Connector 31">
            <a:extLst>
              <a:ext uri="{FF2B5EF4-FFF2-40B4-BE49-F238E27FC236}">
                <a16:creationId xmlns:a16="http://schemas.microsoft.com/office/drawing/2014/main" id="{A8BED2F5-DED6-83F3-45D1-DE429085D1A0}"/>
              </a:ext>
            </a:extLst>
          </p:cNvPr>
          <p:cNvCxnSpPr>
            <a:cxnSpLocks/>
          </p:cNvCxnSpPr>
          <p:nvPr/>
        </p:nvCxnSpPr>
        <p:spPr>
          <a:xfrm flipH="1">
            <a:off x="8537171" y="2151827"/>
            <a:ext cx="1764680"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E14008-D912-2551-A1C2-19F8ABB3BC42}"/>
              </a:ext>
            </a:extLst>
          </p:cNvPr>
          <p:cNvCxnSpPr>
            <a:cxnSpLocks/>
          </p:cNvCxnSpPr>
          <p:nvPr/>
        </p:nvCxnSpPr>
        <p:spPr>
          <a:xfrm>
            <a:off x="1731956" y="2150092"/>
            <a:ext cx="411733" cy="1168"/>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7F19C7-7CAE-A5F9-8639-DDEB9841223D}"/>
              </a:ext>
            </a:extLst>
          </p:cNvPr>
          <p:cNvCxnSpPr>
            <a:cxnSpLocks/>
          </p:cNvCxnSpPr>
          <p:nvPr/>
        </p:nvCxnSpPr>
        <p:spPr>
          <a:xfrm>
            <a:off x="1737370" y="3266585"/>
            <a:ext cx="411733" cy="1168"/>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D0A58D6-8356-E6BE-8320-FA3B140C2D53}"/>
              </a:ext>
            </a:extLst>
          </p:cNvPr>
          <p:cNvCxnSpPr>
            <a:cxnSpLocks/>
          </p:cNvCxnSpPr>
          <p:nvPr/>
        </p:nvCxnSpPr>
        <p:spPr>
          <a:xfrm>
            <a:off x="1734711" y="4460155"/>
            <a:ext cx="651042" cy="1168"/>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7EC7994-DFC9-9478-525C-E80D165C1DF3}"/>
              </a:ext>
            </a:extLst>
          </p:cNvPr>
          <p:cNvCxnSpPr>
            <a:cxnSpLocks/>
          </p:cNvCxnSpPr>
          <p:nvPr/>
        </p:nvCxnSpPr>
        <p:spPr>
          <a:xfrm>
            <a:off x="1734711" y="5568051"/>
            <a:ext cx="651042" cy="1168"/>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77DE42-112B-DC56-8375-D0B71AFA51E2}"/>
              </a:ext>
            </a:extLst>
          </p:cNvPr>
          <p:cNvCxnSpPr>
            <a:cxnSpLocks/>
          </p:cNvCxnSpPr>
          <p:nvPr/>
        </p:nvCxnSpPr>
        <p:spPr>
          <a:xfrm flipH="1">
            <a:off x="8337665" y="4390722"/>
            <a:ext cx="1983583"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43D067-66CF-295F-6506-04C9E81744CF}"/>
              </a:ext>
            </a:extLst>
          </p:cNvPr>
          <p:cNvCxnSpPr>
            <a:cxnSpLocks/>
          </p:cNvCxnSpPr>
          <p:nvPr/>
        </p:nvCxnSpPr>
        <p:spPr>
          <a:xfrm flipH="1">
            <a:off x="8313377" y="3607976"/>
            <a:ext cx="1988474"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7DBE265-C5BD-EB13-FC5C-80C2798CBBDF}"/>
              </a:ext>
            </a:extLst>
          </p:cNvPr>
          <p:cNvCxnSpPr>
            <a:cxnSpLocks/>
          </p:cNvCxnSpPr>
          <p:nvPr/>
        </p:nvCxnSpPr>
        <p:spPr>
          <a:xfrm flipH="1">
            <a:off x="8337665" y="5568051"/>
            <a:ext cx="2055626"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7D1C2E-02BB-A9F0-86C9-1373FDB3A14B}"/>
              </a:ext>
            </a:extLst>
          </p:cNvPr>
          <p:cNvSpPr txBox="1"/>
          <p:nvPr/>
        </p:nvSpPr>
        <p:spPr>
          <a:xfrm>
            <a:off x="10455599" y="2601885"/>
            <a:ext cx="1501728" cy="338554"/>
          </a:xfrm>
          <a:prstGeom prst="rect">
            <a:avLst/>
          </a:prstGeom>
          <a:noFill/>
        </p:spPr>
        <p:txBody>
          <a:bodyPr wrap="square" lIns="0" tIns="0" rIns="0" bIns="0" rtlCol="0">
            <a:spAutoFit/>
          </a:bodyPr>
          <a:lstStyle>
            <a:defPPr>
              <a:defRPr lang="en-US"/>
            </a:defPPr>
            <a:lvl1pPr>
              <a:defRPr sz="11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prstClr val="black"/>
                    </a:gs>
                    <a:gs pos="30000">
                      <a:prstClr val="black"/>
                    </a:gs>
                  </a:gsLst>
                  <a:lin ang="5400000" scaled="0"/>
                </a:gradFill>
                <a:effectLst/>
                <a:uLnTx/>
                <a:uFillTx/>
                <a:latin typeface="Aptos" panose="02110004020202020204"/>
                <a:ea typeface="+mn-ea"/>
                <a:cs typeface="+mn-cs"/>
              </a:rPr>
              <a:t>informative answers directly from content </a:t>
            </a:r>
          </a:p>
        </p:txBody>
      </p:sp>
      <p:cxnSp>
        <p:nvCxnSpPr>
          <p:cNvPr id="77" name="Straight Arrow Connector 76">
            <a:extLst>
              <a:ext uri="{FF2B5EF4-FFF2-40B4-BE49-F238E27FC236}">
                <a16:creationId xmlns:a16="http://schemas.microsoft.com/office/drawing/2014/main" id="{608CF5A5-7D2C-3CBA-F14E-5F7F4DE71CEE}"/>
              </a:ext>
            </a:extLst>
          </p:cNvPr>
          <p:cNvCxnSpPr>
            <a:cxnSpLocks/>
          </p:cNvCxnSpPr>
          <p:nvPr/>
        </p:nvCxnSpPr>
        <p:spPr>
          <a:xfrm flipH="1">
            <a:off x="9852922" y="2790811"/>
            <a:ext cx="448929" cy="0"/>
          </a:xfrm>
          <a:prstGeom prst="straightConnector1">
            <a:avLst/>
          </a:prstGeom>
          <a:ln>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75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
            <a:extLst>
              <a:ext uri="{FF2B5EF4-FFF2-40B4-BE49-F238E27FC236}">
                <a16:creationId xmlns:a16="http://schemas.microsoft.com/office/drawing/2014/main" id="{3DA064AD-9F71-BB73-F07B-9D264F1855B2}"/>
              </a:ext>
            </a:extLst>
          </p:cNvPr>
          <p:cNvSpPr/>
          <p:nvPr/>
        </p:nvSpPr>
        <p:spPr>
          <a:xfrm>
            <a:off x="1446434" y="1065760"/>
            <a:ext cx="9078904" cy="5407919"/>
          </a:xfrm>
          <a:prstGeom prst="roundRect">
            <a:avLst>
              <a:gd name="adj" fmla="val 2316"/>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UI"/>
                <a:ea typeface="+mn-ea"/>
                <a:cs typeface="+mn-cs"/>
              </a:rPr>
              <a:t>Insert Image or media Here</a:t>
            </a:r>
          </a:p>
        </p:txBody>
      </p:sp>
      <p:pic>
        <p:nvPicPr>
          <p:cNvPr id="2" name="Picture 1">
            <a:extLst>
              <a:ext uri="{FF2B5EF4-FFF2-40B4-BE49-F238E27FC236}">
                <a16:creationId xmlns:a16="http://schemas.microsoft.com/office/drawing/2014/main" id="{45D18F00-29FC-F6F2-B43D-82F088C7AF62}"/>
              </a:ext>
            </a:extLst>
          </p:cNvPr>
          <p:cNvPicPr>
            <a:picLocks noChangeAspect="1"/>
          </p:cNvPicPr>
          <p:nvPr/>
        </p:nvPicPr>
        <p:blipFill rotWithShape="1">
          <a:blip r:embed="rId3"/>
          <a:srcRect l="12500" t="12499" r="12500" b="12777"/>
          <a:stretch/>
        </p:blipFill>
        <p:spPr>
          <a:xfrm>
            <a:off x="1282654" y="1065759"/>
            <a:ext cx="9626692" cy="5394960"/>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346F371E-589E-C1FC-7F0E-BD78CD83810E}"/>
              </a:ext>
            </a:extLst>
          </p:cNvPr>
          <p:cNvSpPr>
            <a:spLocks noGrp="1"/>
          </p:cNvSpPr>
          <p:nvPr>
            <p:ph type="title"/>
          </p:nvPr>
        </p:nvSpPr>
        <p:spPr>
          <a:xfrm>
            <a:off x="588263" y="457200"/>
            <a:ext cx="11018520" cy="553998"/>
          </a:xfrm>
        </p:spPr>
        <p:txBody>
          <a:bodyPr>
            <a:normAutofit fontScale="90000"/>
          </a:bodyPr>
          <a:lstStyle/>
          <a:p>
            <a:r>
              <a:rPr lang="en-US" kern="0" spc="-25">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a:cs typeface="Segoe UI Semibold"/>
              </a:rPr>
              <a:t>Summarize content in a meaningful way</a:t>
            </a:r>
            <a:endParaRPr lang="en-US"/>
          </a:p>
        </p:txBody>
      </p:sp>
      <p:pic>
        <p:nvPicPr>
          <p:cNvPr id="3" name="Picture 2" descr="A colorful logo on a black background&#10;&#10;Description automatically generated">
            <a:extLst>
              <a:ext uri="{FF2B5EF4-FFF2-40B4-BE49-F238E27FC236}">
                <a16:creationId xmlns:a16="http://schemas.microsoft.com/office/drawing/2014/main" id="{9C0A3B91-2007-98C0-F085-8644A5AF0C88}"/>
              </a:ext>
            </a:extLst>
          </p:cNvPr>
          <p:cNvPicPr>
            <a:picLocks noChangeAspect="1"/>
          </p:cNvPicPr>
          <p:nvPr/>
        </p:nvPicPr>
        <p:blipFill>
          <a:blip r:embed="rId4"/>
          <a:stretch>
            <a:fillRect/>
          </a:stretch>
        </p:blipFill>
        <p:spPr>
          <a:xfrm>
            <a:off x="3970497" y="1442806"/>
            <a:ext cx="271694" cy="271694"/>
          </a:xfrm>
          <a:prstGeom prst="rect">
            <a:avLst/>
          </a:prstGeom>
          <a:solidFill>
            <a:schemeClr val="bg1"/>
          </a:solidFill>
        </p:spPr>
      </p:pic>
      <p:pic>
        <p:nvPicPr>
          <p:cNvPr id="6" name="Picture 5" descr="A colorful logo on a black background&#10;&#10;Description automatically generated">
            <a:extLst>
              <a:ext uri="{FF2B5EF4-FFF2-40B4-BE49-F238E27FC236}">
                <a16:creationId xmlns:a16="http://schemas.microsoft.com/office/drawing/2014/main" id="{82565BE7-D0B4-7261-4A20-5114379A9F06}"/>
              </a:ext>
            </a:extLst>
          </p:cNvPr>
          <p:cNvPicPr>
            <a:picLocks noChangeAspect="1"/>
          </p:cNvPicPr>
          <p:nvPr/>
        </p:nvPicPr>
        <p:blipFill>
          <a:blip r:embed="rId4"/>
          <a:stretch>
            <a:fillRect/>
          </a:stretch>
        </p:blipFill>
        <p:spPr>
          <a:xfrm>
            <a:off x="1836896" y="2047644"/>
            <a:ext cx="271694" cy="271694"/>
          </a:xfrm>
          <a:prstGeom prst="rect">
            <a:avLst/>
          </a:prstGeom>
        </p:spPr>
      </p:pic>
      <p:pic>
        <p:nvPicPr>
          <p:cNvPr id="7" name="Picture 6" descr="A colorful logo on a black background&#10;&#10;Description automatically generated">
            <a:extLst>
              <a:ext uri="{FF2B5EF4-FFF2-40B4-BE49-F238E27FC236}">
                <a16:creationId xmlns:a16="http://schemas.microsoft.com/office/drawing/2014/main" id="{B4F7B285-2844-292C-C9C4-DCF9EB5883EE}"/>
              </a:ext>
            </a:extLst>
          </p:cNvPr>
          <p:cNvPicPr>
            <a:picLocks noChangeAspect="1"/>
          </p:cNvPicPr>
          <p:nvPr/>
        </p:nvPicPr>
        <p:blipFill>
          <a:blip r:embed="rId4"/>
          <a:stretch>
            <a:fillRect/>
          </a:stretch>
        </p:blipFill>
        <p:spPr>
          <a:xfrm>
            <a:off x="4141947" y="3498025"/>
            <a:ext cx="271694" cy="271694"/>
          </a:xfrm>
          <a:prstGeom prst="rect">
            <a:avLst/>
          </a:prstGeom>
          <a:solidFill>
            <a:schemeClr val="bg1"/>
          </a:solidFill>
        </p:spPr>
      </p:pic>
    </p:spTree>
    <p:extLst>
      <p:ext uri="{BB962C8B-B14F-4D97-AF65-F5344CB8AC3E}">
        <p14:creationId xmlns:p14="http://schemas.microsoft.com/office/powerpoint/2010/main" val="8789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C93A6D10-36BF-2005-7232-D0542B8A084B}"/>
              </a:ext>
            </a:extLst>
          </p:cNvPr>
          <p:cNvSpPr/>
          <p:nvPr/>
        </p:nvSpPr>
        <p:spPr>
          <a:xfrm>
            <a:off x="1446434" y="1065760"/>
            <a:ext cx="9078904" cy="5407919"/>
          </a:xfrm>
          <a:prstGeom prst="roundRect">
            <a:avLst>
              <a:gd name="adj" fmla="val 2316"/>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UI"/>
                <a:ea typeface="+mn-ea"/>
                <a:cs typeface="+mn-cs"/>
              </a:rPr>
              <a:t>Insert Image or media Here</a:t>
            </a:r>
          </a:p>
        </p:txBody>
      </p:sp>
      <p:pic>
        <p:nvPicPr>
          <p:cNvPr id="3" name="Picture 2" descr="A screenshot of a computer&#10;&#10;Description automatically generated">
            <a:extLst>
              <a:ext uri="{FF2B5EF4-FFF2-40B4-BE49-F238E27FC236}">
                <a16:creationId xmlns:a16="http://schemas.microsoft.com/office/drawing/2014/main" id="{C20C5548-5547-8CDB-AAD0-5E18A8E24EB0}"/>
              </a:ext>
            </a:extLst>
          </p:cNvPr>
          <p:cNvPicPr>
            <a:picLocks noChangeAspect="1"/>
          </p:cNvPicPr>
          <p:nvPr/>
        </p:nvPicPr>
        <p:blipFill rotWithShape="1">
          <a:blip r:embed="rId3"/>
          <a:srcRect t="169" b="169"/>
          <a:stretch/>
        </p:blipFill>
        <p:spPr>
          <a:xfrm>
            <a:off x="1307785" y="1065760"/>
            <a:ext cx="9576430" cy="5394960"/>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1855246F-EC6F-FAC9-6C97-C1928ED0DF8D}"/>
              </a:ext>
            </a:extLst>
          </p:cNvPr>
          <p:cNvSpPr>
            <a:spLocks noGrp="1"/>
          </p:cNvSpPr>
          <p:nvPr>
            <p:ph type="title"/>
          </p:nvPr>
        </p:nvSpPr>
        <p:spPr>
          <a:xfrm>
            <a:off x="588263" y="457200"/>
            <a:ext cx="11018520" cy="553998"/>
          </a:xfrm>
        </p:spPr>
        <p:txBody>
          <a:bodyPr>
            <a:normAutofit fontScale="90000"/>
          </a:bodyPr>
          <a:lstStyle/>
          <a:p>
            <a:r>
              <a:rPr lang="en-US" kern="0" spc="-25" dirty="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a:cs typeface="Segoe UI Semibold"/>
              </a:rPr>
              <a:t>Combined Index-powered content analysis</a:t>
            </a:r>
            <a:endParaRPr lang="en-US" dirty="0"/>
          </a:p>
        </p:txBody>
      </p:sp>
      <p:pic>
        <p:nvPicPr>
          <p:cNvPr id="4" name="Picture 3" descr="A colorful logo on a black background&#10;&#10;Description automatically generated">
            <a:extLst>
              <a:ext uri="{FF2B5EF4-FFF2-40B4-BE49-F238E27FC236}">
                <a16:creationId xmlns:a16="http://schemas.microsoft.com/office/drawing/2014/main" id="{E2752B5D-FF68-8FEA-D324-58AA5C48F0DA}"/>
              </a:ext>
            </a:extLst>
          </p:cNvPr>
          <p:cNvPicPr>
            <a:picLocks noChangeAspect="1"/>
          </p:cNvPicPr>
          <p:nvPr/>
        </p:nvPicPr>
        <p:blipFill>
          <a:blip r:embed="rId4"/>
          <a:stretch>
            <a:fillRect/>
          </a:stretch>
        </p:blipFill>
        <p:spPr>
          <a:xfrm>
            <a:off x="3970497" y="1442806"/>
            <a:ext cx="271694" cy="271694"/>
          </a:xfrm>
          <a:prstGeom prst="rect">
            <a:avLst/>
          </a:prstGeom>
          <a:solidFill>
            <a:schemeClr val="bg1"/>
          </a:solidFill>
        </p:spPr>
      </p:pic>
      <p:pic>
        <p:nvPicPr>
          <p:cNvPr id="6" name="Picture 5" descr="A colorful logo on a black background&#10;&#10;Description automatically generated">
            <a:extLst>
              <a:ext uri="{FF2B5EF4-FFF2-40B4-BE49-F238E27FC236}">
                <a16:creationId xmlns:a16="http://schemas.microsoft.com/office/drawing/2014/main" id="{AC1C7CE4-BB4A-1A69-C181-A8F952DCC140}"/>
              </a:ext>
            </a:extLst>
          </p:cNvPr>
          <p:cNvPicPr>
            <a:picLocks noChangeAspect="1"/>
          </p:cNvPicPr>
          <p:nvPr/>
        </p:nvPicPr>
        <p:blipFill>
          <a:blip r:embed="rId4"/>
          <a:stretch>
            <a:fillRect/>
          </a:stretch>
        </p:blipFill>
        <p:spPr>
          <a:xfrm>
            <a:off x="1860709" y="2047644"/>
            <a:ext cx="271694" cy="271694"/>
          </a:xfrm>
          <a:prstGeom prst="rect">
            <a:avLst/>
          </a:prstGeom>
          <a:solidFill>
            <a:schemeClr val="bg1"/>
          </a:solidFill>
        </p:spPr>
      </p:pic>
      <p:pic>
        <p:nvPicPr>
          <p:cNvPr id="7" name="Picture 6" descr="A colorful logo on a black background&#10;&#10;Description automatically generated">
            <a:extLst>
              <a:ext uri="{FF2B5EF4-FFF2-40B4-BE49-F238E27FC236}">
                <a16:creationId xmlns:a16="http://schemas.microsoft.com/office/drawing/2014/main" id="{D11EF01F-BBF4-61BC-7F09-86EA1157CB27}"/>
              </a:ext>
            </a:extLst>
          </p:cNvPr>
          <p:cNvPicPr>
            <a:picLocks noChangeAspect="1"/>
          </p:cNvPicPr>
          <p:nvPr/>
        </p:nvPicPr>
        <p:blipFill>
          <a:blip r:embed="rId4"/>
          <a:stretch>
            <a:fillRect/>
          </a:stretch>
        </p:blipFill>
        <p:spPr>
          <a:xfrm>
            <a:off x="4106344" y="4057418"/>
            <a:ext cx="271694" cy="271694"/>
          </a:xfrm>
          <a:prstGeom prst="rect">
            <a:avLst/>
          </a:prstGeom>
          <a:solidFill>
            <a:schemeClr val="bg1"/>
          </a:solidFill>
        </p:spPr>
      </p:pic>
    </p:spTree>
    <p:extLst>
      <p:ext uri="{BB962C8B-B14F-4D97-AF65-F5344CB8AC3E}">
        <p14:creationId xmlns:p14="http://schemas.microsoft.com/office/powerpoint/2010/main" val="40767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
            <a:extLst>
              <a:ext uri="{FF2B5EF4-FFF2-40B4-BE49-F238E27FC236}">
                <a16:creationId xmlns:a16="http://schemas.microsoft.com/office/drawing/2014/main" id="{3DA064AD-9F71-BB73-F07B-9D264F1855B2}"/>
              </a:ext>
            </a:extLst>
          </p:cNvPr>
          <p:cNvSpPr/>
          <p:nvPr/>
        </p:nvSpPr>
        <p:spPr>
          <a:xfrm>
            <a:off x="1446434" y="1070681"/>
            <a:ext cx="9078904" cy="5407919"/>
          </a:xfrm>
          <a:prstGeom prst="roundRect">
            <a:avLst>
              <a:gd name="adj" fmla="val 2316"/>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UI"/>
                <a:ea typeface="+mn-ea"/>
                <a:cs typeface="+mn-cs"/>
              </a:rPr>
              <a:t>Insert Image or media Here</a:t>
            </a:r>
          </a:p>
        </p:txBody>
      </p:sp>
      <p:pic>
        <p:nvPicPr>
          <p:cNvPr id="2" name="Picture 1">
            <a:extLst>
              <a:ext uri="{FF2B5EF4-FFF2-40B4-BE49-F238E27FC236}">
                <a16:creationId xmlns:a16="http://schemas.microsoft.com/office/drawing/2014/main" id="{3CCC8406-4345-B648-6A7D-1D5A33F9D28C}"/>
              </a:ext>
            </a:extLst>
          </p:cNvPr>
          <p:cNvPicPr>
            <a:picLocks noChangeAspect="1"/>
          </p:cNvPicPr>
          <p:nvPr/>
        </p:nvPicPr>
        <p:blipFill rotWithShape="1">
          <a:blip r:embed="rId3"/>
          <a:srcRect t="169" b="169"/>
          <a:stretch/>
        </p:blipFill>
        <p:spPr>
          <a:xfrm>
            <a:off x="1300482" y="1083640"/>
            <a:ext cx="9591036" cy="5394960"/>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DC2618F6-FBD8-F88B-F828-3BBBA23BBD7E}"/>
              </a:ext>
            </a:extLst>
          </p:cNvPr>
          <p:cNvSpPr>
            <a:spLocks noGrp="1"/>
          </p:cNvSpPr>
          <p:nvPr>
            <p:ph type="title"/>
          </p:nvPr>
        </p:nvSpPr>
        <p:spPr>
          <a:xfrm>
            <a:off x="588263" y="457200"/>
            <a:ext cx="11018520" cy="553998"/>
          </a:xfrm>
        </p:spPr>
        <p:txBody>
          <a:bodyPr>
            <a:normAutofit fontScale="90000"/>
          </a:bodyPr>
          <a:lstStyle/>
          <a:p>
            <a:r>
              <a:rPr lang="en-US" kern="0" spc="-25">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a:cs typeface="Segoe UI Semibold"/>
              </a:rPr>
              <a:t>Access citations to find summarized resources</a:t>
            </a:r>
            <a:endParaRPr lang="en-US"/>
          </a:p>
        </p:txBody>
      </p:sp>
      <p:pic>
        <p:nvPicPr>
          <p:cNvPr id="3" name="Picture 2" descr="A colorful logo on a black background&#10;&#10;Description automatically generated">
            <a:extLst>
              <a:ext uri="{FF2B5EF4-FFF2-40B4-BE49-F238E27FC236}">
                <a16:creationId xmlns:a16="http://schemas.microsoft.com/office/drawing/2014/main" id="{7F74D338-454E-C67C-96D7-E1F2B66EBF10}"/>
              </a:ext>
            </a:extLst>
          </p:cNvPr>
          <p:cNvPicPr>
            <a:picLocks noChangeAspect="1"/>
          </p:cNvPicPr>
          <p:nvPr/>
        </p:nvPicPr>
        <p:blipFill>
          <a:blip r:embed="rId4"/>
          <a:stretch>
            <a:fillRect/>
          </a:stretch>
        </p:blipFill>
        <p:spPr>
          <a:xfrm>
            <a:off x="4132422" y="1961919"/>
            <a:ext cx="271694" cy="271694"/>
          </a:xfrm>
          <a:prstGeom prst="rect">
            <a:avLst/>
          </a:prstGeom>
          <a:solidFill>
            <a:schemeClr val="bg1"/>
          </a:solidFill>
        </p:spPr>
      </p:pic>
      <p:pic>
        <p:nvPicPr>
          <p:cNvPr id="6" name="Picture 5" descr="A colorful logo on a black background&#10;&#10;Description automatically generated">
            <a:extLst>
              <a:ext uri="{FF2B5EF4-FFF2-40B4-BE49-F238E27FC236}">
                <a16:creationId xmlns:a16="http://schemas.microsoft.com/office/drawing/2014/main" id="{7F5363BD-10A8-634E-08E7-A98F05AAACC2}"/>
              </a:ext>
            </a:extLst>
          </p:cNvPr>
          <p:cNvPicPr>
            <a:picLocks noChangeAspect="1"/>
          </p:cNvPicPr>
          <p:nvPr/>
        </p:nvPicPr>
        <p:blipFill>
          <a:blip r:embed="rId4"/>
          <a:stretch>
            <a:fillRect/>
          </a:stretch>
        </p:blipFill>
        <p:spPr>
          <a:xfrm>
            <a:off x="1855947" y="2061931"/>
            <a:ext cx="271694" cy="271694"/>
          </a:xfrm>
          <a:prstGeom prst="rect">
            <a:avLst/>
          </a:prstGeom>
          <a:solidFill>
            <a:schemeClr val="bg1"/>
          </a:solidFill>
        </p:spPr>
      </p:pic>
      <p:pic>
        <p:nvPicPr>
          <p:cNvPr id="7" name="Picture 6" descr="A colorful logo on a black background&#10;&#10;Description automatically generated">
            <a:extLst>
              <a:ext uri="{FF2B5EF4-FFF2-40B4-BE49-F238E27FC236}">
                <a16:creationId xmlns:a16="http://schemas.microsoft.com/office/drawing/2014/main" id="{24F9A26C-F623-C0C0-2DAE-EED0136944C8}"/>
              </a:ext>
            </a:extLst>
          </p:cNvPr>
          <p:cNvPicPr>
            <a:picLocks noChangeAspect="1"/>
          </p:cNvPicPr>
          <p:nvPr/>
        </p:nvPicPr>
        <p:blipFill>
          <a:blip r:embed="rId4"/>
          <a:stretch>
            <a:fillRect/>
          </a:stretch>
        </p:blipFill>
        <p:spPr>
          <a:xfrm>
            <a:off x="3983717" y="1458046"/>
            <a:ext cx="271694" cy="271694"/>
          </a:xfrm>
          <a:prstGeom prst="rect">
            <a:avLst/>
          </a:prstGeom>
          <a:solidFill>
            <a:schemeClr val="bg1"/>
          </a:solidFill>
        </p:spPr>
      </p:pic>
    </p:spTree>
    <p:extLst>
      <p:ext uri="{BB962C8B-B14F-4D97-AF65-F5344CB8AC3E}">
        <p14:creationId xmlns:p14="http://schemas.microsoft.com/office/powerpoint/2010/main" val="33799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24741-E962-BA7D-0D7D-72E6C91A41F2}"/>
              </a:ext>
            </a:extLst>
          </p:cNvPr>
          <p:cNvPicPr>
            <a:picLocks noChangeAspect="1"/>
          </p:cNvPicPr>
          <p:nvPr/>
        </p:nvPicPr>
        <p:blipFill>
          <a:blip r:embed="rId3"/>
          <a:stretch>
            <a:fillRect/>
          </a:stretch>
        </p:blipFill>
        <p:spPr>
          <a:xfrm>
            <a:off x="1703148" y="359296"/>
            <a:ext cx="8785704" cy="6139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674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97236" y="6175043"/>
            <a:ext cx="5373702" cy="529283"/>
          </a:xfrm>
          <a:prstGeom prst="rect">
            <a:avLst/>
          </a:prstGeom>
        </p:spPr>
        <p:txBody>
          <a:bodyPr>
            <a:normAutofit/>
          </a:bodyPr>
          <a:lstStyle>
            <a:lvl1pPr algn="l" defTabSz="914400" rtl="0" eaLnBrk="1" latinLnBrk="0" hangingPunct="1">
              <a:spcBef>
                <a:spcPct val="0"/>
              </a:spcBef>
              <a:buNone/>
              <a:defRPr sz="36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sz="1800" dirty="0">
                <a:latin typeface="Myriad Pro Cond" panose="020B0506030403020204" pitchFamily="34" charset="0"/>
              </a:rPr>
              <a:t>BLOG URL</a:t>
            </a:r>
          </a:p>
        </p:txBody>
      </p:sp>
      <p:sp>
        <p:nvSpPr>
          <p:cNvPr id="3" name="Title 1"/>
          <p:cNvSpPr txBox="1">
            <a:spLocks/>
          </p:cNvSpPr>
          <p:nvPr/>
        </p:nvSpPr>
        <p:spPr>
          <a:xfrm>
            <a:off x="934818" y="6094126"/>
            <a:ext cx="2481482" cy="529283"/>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sz="2000" dirty="0">
                <a:latin typeface="Myriad Pro Cond" panose="020B0506030403020204" pitchFamily="34" charset="0"/>
              </a:rPr>
              <a:t>twitter handle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637" y="6193209"/>
            <a:ext cx="362623" cy="3311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51" y="6200443"/>
            <a:ext cx="469528" cy="316650"/>
          </a:xfrm>
          <a:prstGeom prst="rect">
            <a:avLst/>
          </a:prstGeom>
        </p:spPr>
      </p:pic>
    </p:spTree>
    <p:extLst>
      <p:ext uri="{BB962C8B-B14F-4D97-AF65-F5344CB8AC3E}">
        <p14:creationId xmlns:p14="http://schemas.microsoft.com/office/powerpoint/2010/main" val="168744009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876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Mastering Microsoft Graph Connectors with the new Microsoft Graph  Python SDK</a:t>
            </a:r>
          </a:p>
        </p:txBody>
      </p:sp>
    </p:spTree>
    <p:extLst>
      <p:ext uri="{BB962C8B-B14F-4D97-AF65-F5344CB8AC3E}">
        <p14:creationId xmlns:p14="http://schemas.microsoft.com/office/powerpoint/2010/main" val="137676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36895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63B8D-4A91-4765-99CA-B632DB17E699}"/>
              </a:ext>
            </a:extLst>
          </p:cNvPr>
          <p:cNvSpPr>
            <a:spLocks noGrp="1"/>
          </p:cNvSpPr>
          <p:nvPr>
            <p:ph type="title"/>
          </p:nvPr>
        </p:nvSpPr>
        <p:spPr>
          <a:xfrm>
            <a:off x="838200" y="365125"/>
            <a:ext cx="10515600" cy="871247"/>
          </a:xfrm>
        </p:spPr>
        <p:txBody>
          <a:bodyPr anchor="ctr">
            <a:normAutofit/>
          </a:bodyPr>
          <a:lstStyle/>
          <a:p>
            <a:r>
              <a:rPr lang="en-US" dirty="0"/>
              <a:t>Gabrielle Williams</a:t>
            </a:r>
            <a:endParaRPr lang="en-CA" dirty="0"/>
          </a:p>
        </p:txBody>
      </p:sp>
      <p:sp>
        <p:nvSpPr>
          <p:cNvPr id="5" name="Text Placeholder 4">
            <a:extLst>
              <a:ext uri="{FF2B5EF4-FFF2-40B4-BE49-F238E27FC236}">
                <a16:creationId xmlns:a16="http://schemas.microsoft.com/office/drawing/2014/main" id="{0BA5E34C-047F-4D1A-9C76-978264FD5AFD}"/>
              </a:ext>
            </a:extLst>
          </p:cNvPr>
          <p:cNvSpPr>
            <a:spLocks noGrp="1"/>
          </p:cNvSpPr>
          <p:nvPr>
            <p:ph sz="half" idx="1"/>
          </p:nvPr>
        </p:nvSpPr>
        <p:spPr>
          <a:xfrm>
            <a:off x="838200" y="1352282"/>
            <a:ext cx="5181600" cy="4824681"/>
          </a:xfrm>
        </p:spPr>
        <p:txBody>
          <a:bodyPr>
            <a:normAutofit/>
          </a:bodyPr>
          <a:lstStyle/>
          <a:p>
            <a:r>
              <a:rPr lang="en-US" b="1" dirty="0"/>
              <a:t>Junior at </a:t>
            </a:r>
            <a:r>
              <a:rPr lang="en-US" b="1" dirty="0" err="1"/>
              <a:t>Atholton</a:t>
            </a:r>
            <a:r>
              <a:rPr lang="en-US" b="1" dirty="0"/>
              <a:t> Highschool</a:t>
            </a:r>
          </a:p>
          <a:p>
            <a:r>
              <a:rPr lang="en-US" dirty="0"/>
              <a:t>Intern, Addin365</a:t>
            </a:r>
          </a:p>
          <a:p>
            <a:r>
              <a:rPr lang="en-US" dirty="0"/>
              <a:t>Delta Scholar</a:t>
            </a:r>
          </a:p>
          <a:p>
            <a:r>
              <a:rPr lang="en-US" dirty="0">
                <a:hlinkClick r:id="rId2"/>
              </a:rPr>
              <a:t>gabrielleajwilliams@live.com</a:t>
            </a:r>
            <a:endParaRPr lang="en-US" dirty="0"/>
          </a:p>
          <a:p>
            <a:endParaRPr lang="en-US" dirty="0"/>
          </a:p>
        </p:txBody>
      </p:sp>
      <p:pic>
        <p:nvPicPr>
          <p:cNvPr id="7" name="Content Placeholder 6" descr="A person standing in front of a wall of gums&#10;&#10;Description automatically generated">
            <a:extLst>
              <a:ext uri="{FF2B5EF4-FFF2-40B4-BE49-F238E27FC236}">
                <a16:creationId xmlns:a16="http://schemas.microsoft.com/office/drawing/2014/main" id="{02EB9503-6DD0-6738-4807-E004E404C60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47546" y="1229179"/>
            <a:ext cx="3344722" cy="4459631"/>
          </a:xfrm>
        </p:spPr>
      </p:pic>
      <p:pic>
        <p:nvPicPr>
          <p:cNvPr id="9" name="Picture 8" descr="A person sitting on a stone ledge in front of a large building&#10;&#10;Description automatically generated">
            <a:extLst>
              <a:ext uri="{FF2B5EF4-FFF2-40B4-BE49-F238E27FC236}">
                <a16:creationId xmlns:a16="http://schemas.microsoft.com/office/drawing/2014/main" id="{E007A765-6E56-C68E-4CCD-43F6494C12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2268" y="1229179"/>
            <a:ext cx="3299732" cy="4399642"/>
          </a:xfrm>
          <a:prstGeom prst="rect">
            <a:avLst/>
          </a:prstGeom>
        </p:spPr>
      </p:pic>
    </p:spTree>
    <p:extLst>
      <p:ext uri="{BB962C8B-B14F-4D97-AF65-F5344CB8AC3E}">
        <p14:creationId xmlns:p14="http://schemas.microsoft.com/office/powerpoint/2010/main" val="87416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vertebrate, violet, pink&#10;&#10;Description automatically generated">
            <a:extLst>
              <a:ext uri="{FF2B5EF4-FFF2-40B4-BE49-F238E27FC236}">
                <a16:creationId xmlns:a16="http://schemas.microsoft.com/office/drawing/2014/main" id="{9F2E5F11-46BD-A68F-CF55-17BCB8CCB684}"/>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8" name="Rectangle: Rounded Corners 57">
            <a:extLst>
              <a:ext uri="{FF2B5EF4-FFF2-40B4-BE49-F238E27FC236}">
                <a16:creationId xmlns:a16="http://schemas.microsoft.com/office/drawing/2014/main" id="{1AAA8F6C-2EF6-8C32-92C3-F3E275014409}"/>
              </a:ext>
            </a:extLst>
          </p:cNvPr>
          <p:cNvSpPr/>
          <p:nvPr/>
        </p:nvSpPr>
        <p:spPr>
          <a:xfrm>
            <a:off x="238588" y="133729"/>
            <a:ext cx="11774079" cy="6578156"/>
          </a:xfrm>
          <a:prstGeom prst="roundRect">
            <a:avLst>
              <a:gd name="adj" fmla="val 2222"/>
            </a:avLst>
          </a:prstGeom>
          <a:solidFill>
            <a:schemeClr val="bg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Rectangle: Rounded Corners 58">
            <a:extLst>
              <a:ext uri="{FF2B5EF4-FFF2-40B4-BE49-F238E27FC236}">
                <a16:creationId xmlns:a16="http://schemas.microsoft.com/office/drawing/2014/main" id="{BBAF0638-CF09-2AE5-6D58-EA769AFEB558}"/>
              </a:ext>
            </a:extLst>
          </p:cNvPr>
          <p:cNvSpPr/>
          <p:nvPr/>
        </p:nvSpPr>
        <p:spPr>
          <a:xfrm>
            <a:off x="3005179" y="998618"/>
            <a:ext cx="8690636" cy="4929661"/>
          </a:xfrm>
          <a:prstGeom prst="roundRect">
            <a:avLst>
              <a:gd name="adj" fmla="val 2222"/>
            </a:avLst>
          </a:prstGeom>
          <a:solidFill>
            <a:srgbClr val="675CA7">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Image 1" descr="preencoded.png"/>
          <p:cNvPicPr>
            <a:picLocks noChangeAspect="1"/>
          </p:cNvPicPr>
          <p:nvPr/>
        </p:nvPicPr>
        <p:blipFill>
          <a:blip r:embed="rId4"/>
          <a:srcRect/>
          <a:stretch/>
        </p:blipFill>
        <p:spPr>
          <a:xfrm>
            <a:off x="10421714" y="4870720"/>
            <a:ext cx="607329" cy="604056"/>
          </a:xfrm>
          <a:prstGeom prst="rect">
            <a:avLst/>
          </a:prstGeom>
        </p:spPr>
      </p:pic>
      <p:pic>
        <p:nvPicPr>
          <p:cNvPr id="4" name="Image 2" descr="preencoded.png"/>
          <p:cNvPicPr>
            <a:picLocks noChangeAspect="1"/>
          </p:cNvPicPr>
          <p:nvPr/>
        </p:nvPicPr>
        <p:blipFill>
          <a:blip r:embed="rId5"/>
          <a:srcRect/>
          <a:stretch/>
        </p:blipFill>
        <p:spPr>
          <a:xfrm>
            <a:off x="6568001" y="4937755"/>
            <a:ext cx="431800" cy="419100"/>
          </a:xfrm>
          <a:prstGeom prst="rect">
            <a:avLst/>
          </a:prstGeom>
        </p:spPr>
      </p:pic>
      <p:pic>
        <p:nvPicPr>
          <p:cNvPr id="5" name="Image 3"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793551" y="4871018"/>
            <a:ext cx="546100" cy="546100"/>
          </a:xfrm>
          <a:prstGeom prst="rect">
            <a:avLst/>
          </a:prstGeom>
        </p:spPr>
      </p:pic>
      <p:pic>
        <p:nvPicPr>
          <p:cNvPr id="6" name="Image 4"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101652" y="4871018"/>
            <a:ext cx="552450" cy="552450"/>
          </a:xfrm>
          <a:prstGeom prst="rect">
            <a:avLst/>
          </a:prstGeom>
        </p:spPr>
      </p:pic>
      <p:pic>
        <p:nvPicPr>
          <p:cNvPr id="7" name="Image 5"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53552" y="4896418"/>
            <a:ext cx="508000" cy="508000"/>
          </a:xfrm>
          <a:prstGeom prst="rect">
            <a:avLst/>
          </a:prstGeom>
        </p:spPr>
      </p:pic>
      <p:pic>
        <p:nvPicPr>
          <p:cNvPr id="8" name="Image 6"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075436" y="4947380"/>
            <a:ext cx="414395" cy="402766"/>
          </a:xfrm>
          <a:prstGeom prst="rect">
            <a:avLst/>
          </a:prstGeom>
        </p:spPr>
      </p:pic>
      <p:pic>
        <p:nvPicPr>
          <p:cNvPr id="10" name="Image 8"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266001" y="2837220"/>
            <a:ext cx="977237" cy="2157189"/>
          </a:xfrm>
          <a:prstGeom prst="rect">
            <a:avLst/>
          </a:prstGeom>
        </p:spPr>
      </p:pic>
      <p:pic>
        <p:nvPicPr>
          <p:cNvPr id="11" name="Image 9"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77279" y="1826007"/>
            <a:ext cx="1332554" cy="3087563"/>
          </a:xfrm>
          <a:prstGeom prst="rect">
            <a:avLst/>
          </a:prstGeom>
        </p:spPr>
      </p:pic>
      <p:pic>
        <p:nvPicPr>
          <p:cNvPr id="12" name="Image 10"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995820" y="2992287"/>
            <a:ext cx="1981941" cy="1858255"/>
          </a:xfrm>
          <a:prstGeom prst="rect">
            <a:avLst/>
          </a:prstGeom>
        </p:spPr>
      </p:pic>
      <p:pic>
        <p:nvPicPr>
          <p:cNvPr id="13" name="Image 11"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615603" y="3944129"/>
            <a:ext cx="1509423" cy="852847"/>
          </a:xfrm>
          <a:prstGeom prst="rect">
            <a:avLst/>
          </a:prstGeom>
        </p:spPr>
      </p:pic>
      <p:pic>
        <p:nvPicPr>
          <p:cNvPr id="14" name="Image 12" descr="preencoded.png"/>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113628" y="3593031"/>
            <a:ext cx="1890589" cy="1231751"/>
          </a:xfrm>
          <a:prstGeom prst="rect">
            <a:avLst/>
          </a:prstGeom>
        </p:spPr>
      </p:pic>
      <p:pic>
        <p:nvPicPr>
          <p:cNvPr id="15" name="Image 13" descr="preencoded.png"/>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832840" y="1969068"/>
            <a:ext cx="2434162" cy="2798440"/>
          </a:xfrm>
          <a:prstGeom prst="rect">
            <a:avLst/>
          </a:prstGeom>
        </p:spPr>
      </p:pic>
      <p:pic>
        <p:nvPicPr>
          <p:cNvPr id="17" name="Image 15" descr="preencoded.png"/>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797222" y="5490428"/>
            <a:ext cx="996065" cy="220092"/>
          </a:xfrm>
          <a:prstGeom prst="rect">
            <a:avLst/>
          </a:prstGeom>
        </p:spPr>
      </p:pic>
      <p:pic>
        <p:nvPicPr>
          <p:cNvPr id="18" name="Image 16" descr="preencoded.png"/>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009520" y="5490428"/>
            <a:ext cx="996065" cy="220092"/>
          </a:xfrm>
          <a:prstGeom prst="rect">
            <a:avLst/>
          </a:prstGeom>
        </p:spPr>
      </p:pic>
      <p:pic>
        <p:nvPicPr>
          <p:cNvPr id="19" name="Image 17" descr="preencoded.png"/>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256122" y="5490428"/>
            <a:ext cx="996065" cy="220092"/>
          </a:xfrm>
          <a:prstGeom prst="rect">
            <a:avLst/>
          </a:prstGeom>
        </p:spPr>
      </p:pic>
      <p:pic>
        <p:nvPicPr>
          <p:cNvPr id="20" name="Image 18" descr="preencoded.png"/>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7614475" y="5490428"/>
            <a:ext cx="996065" cy="220092"/>
          </a:xfrm>
          <a:prstGeom prst="rect">
            <a:avLst/>
          </a:prstGeom>
        </p:spPr>
      </p:pic>
      <p:pic>
        <p:nvPicPr>
          <p:cNvPr id="21" name="Image 19" descr="preencoded.png"/>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940268" y="5490428"/>
            <a:ext cx="996065" cy="220092"/>
          </a:xfrm>
          <a:prstGeom prst="rect">
            <a:avLst/>
          </a:prstGeom>
        </p:spPr>
      </p:pic>
      <p:pic>
        <p:nvPicPr>
          <p:cNvPr id="22" name="Image 20" descr="preencoded.png"/>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10245324" y="5490428"/>
            <a:ext cx="996065" cy="220092"/>
          </a:xfrm>
          <a:prstGeom prst="rect">
            <a:avLst/>
          </a:prstGeom>
        </p:spPr>
      </p:pic>
      <p:sp>
        <p:nvSpPr>
          <p:cNvPr id="24" name="Text 1"/>
          <p:cNvSpPr/>
          <p:nvPr/>
        </p:nvSpPr>
        <p:spPr>
          <a:xfrm>
            <a:off x="1321724" y="273705"/>
            <a:ext cx="9145736" cy="692640"/>
          </a:xfrm>
          <a:prstGeom prst="rect">
            <a:avLst/>
          </a:prstGeom>
          <a:noFill/>
          <a:ln/>
        </p:spPr>
        <p:txBody>
          <a:bodyPr wrap="square" lIns="0" tIns="0" rIns="0" bIns="0" rtlCol="0" anchor="t"/>
          <a:lstStyle/>
          <a:p>
            <a:pPr marL="0" marR="0" lvl="0" indent="0" algn="ctr" defTabSz="914400" rtl="0" eaLnBrk="1" fontAlgn="auto" latinLnBrk="0" hangingPunct="1">
              <a:lnSpc>
                <a:spcPct val="67261"/>
              </a:lnSpc>
              <a:spcBef>
                <a:spcPts val="0"/>
              </a:spcBef>
              <a:spcAft>
                <a:spcPts val="0"/>
              </a:spcAft>
              <a:buClrTx/>
              <a:buSzTx/>
              <a:buFontTx/>
              <a:buNone/>
              <a:tabLst/>
              <a:defRPr/>
            </a:pPr>
            <a:r>
              <a:rPr kumimoji="0" lang="en-US" sz="4500" b="1" i="0" u="none" strike="noStrike" kern="0" cap="none" spc="-25" normalizeH="0" baseline="0" noProof="0">
                <a:ln>
                  <a:noFill/>
                </a:ln>
                <a:gradFill>
                  <a:gsLst>
                    <a:gs pos="0">
                      <a:srgbClr val="514ABC"/>
                    </a:gs>
                    <a:gs pos="44000">
                      <a:srgbClr val="514ABC"/>
                    </a:gs>
                    <a:gs pos="68000">
                      <a:srgbClr val="6070BF"/>
                    </a:gs>
                    <a:gs pos="87000">
                      <a:srgbClr val="6D90D6"/>
                    </a:gs>
                    <a:gs pos="100000">
                      <a:srgbClr val="4A93FF"/>
                    </a:gs>
                  </a:gsLst>
                  <a:path path="circle">
                    <a:fillToRect t="100000" r="100000"/>
                  </a:path>
                </a:gradFill>
                <a:effectLst/>
                <a:uLnTx/>
                <a:uFillTx/>
                <a:latin typeface="Segoe UI Semibold" panose="020B0502040204020203" pitchFamily="34" charset="0"/>
                <a:ea typeface="Segoe UI Variable Static Displa" pitchFamily="34" charset="-122"/>
                <a:cs typeface="Segoe UI Semibold" panose="020B0502040204020203" pitchFamily="34" charset="0"/>
              </a:rPr>
              <a:t>Microsoft Graph</a:t>
            </a:r>
            <a:endParaRPr lang="en-US">
              <a:gradFill>
                <a:gsLst>
                  <a:gs pos="0">
                    <a:srgbClr val="514ABC"/>
                  </a:gs>
                  <a:gs pos="44000">
                    <a:srgbClr val="514ABC"/>
                  </a:gs>
                  <a:gs pos="68000">
                    <a:srgbClr val="6070BF"/>
                  </a:gs>
                  <a:gs pos="87000">
                    <a:srgbClr val="6D90D6"/>
                  </a:gs>
                  <a:gs pos="100000">
                    <a:srgbClr val="4A93FF"/>
                  </a:gs>
                </a:gsLst>
                <a:path path="circle">
                  <a:fillToRect t="100000" r="100000"/>
                </a:path>
              </a:gradFill>
            </a:endParaRPr>
          </a:p>
        </p:txBody>
      </p:sp>
      <p:sp>
        <p:nvSpPr>
          <p:cNvPr id="25" name="Text 2"/>
          <p:cNvSpPr/>
          <p:nvPr/>
        </p:nvSpPr>
        <p:spPr>
          <a:xfrm>
            <a:off x="655220" y="2399149"/>
            <a:ext cx="2001151" cy="512502"/>
          </a:xfrm>
          <a:prstGeom prst="rect">
            <a:avLst/>
          </a:prstGeom>
          <a:noFill/>
          <a:ln/>
        </p:spPr>
        <p:txBody>
          <a:bodyPr wrap="square" lIns="0" tIns="0" rIns="0" bIns="0" rtlCol="0" anchor="t"/>
          <a:lstStyle/>
          <a:p>
            <a:pPr marL="0" marR="0" lvl="0" indent="0" algn="l" defTabSz="914400" rtl="0" eaLnBrk="1" fontAlgn="auto" latinLnBrk="0" hangingPunct="1">
              <a:lnSpc>
                <a:spcPct val="69124"/>
              </a:lnSpc>
              <a:spcBef>
                <a:spcPts val="0"/>
              </a:spcBef>
              <a:spcAft>
                <a:spcPts val="1600"/>
              </a:spcAft>
              <a:buClrTx/>
              <a:buSzTx/>
              <a:buFontTx/>
              <a:buNone/>
              <a:tabLst/>
              <a:defRPr/>
            </a:pPr>
            <a:r>
              <a:rPr kumimoji="0" lang="en-US" sz="1550" b="0" i="0" u="none" strike="noStrike" kern="1200" cap="none" spc="0" normalizeH="0" baseline="0" noProof="0" dirty="0">
                <a:ln>
                  <a:noFill/>
                </a:ln>
                <a:solidFill>
                  <a:srgbClr val="171717"/>
                </a:solidFill>
                <a:effectLst/>
                <a:uLnTx/>
                <a:uFillTx/>
                <a:latin typeface="Segoe UI Semibold" pitchFamily="34" charset="0"/>
                <a:ea typeface="Segoe UI Semibold" pitchFamily="34" charset="-122"/>
                <a:cs typeface="Segoe UI Semibold" pitchFamily="34" charset="-120"/>
              </a:rPr>
              <a:t>Semantic Fabric leveraged via Microsoft Search</a:t>
            </a:r>
            <a:endParaRPr lang="en-US" sz="1550" b="0" i="0" u="none" strike="noStrike" kern="1200" cap="none" spc="0" normalizeH="0" baseline="0" noProof="0" dirty="0">
              <a:ln>
                <a:noFill/>
              </a:ln>
              <a:solidFill>
                <a:prstClr val="black"/>
              </a:solidFill>
              <a:effectLst/>
              <a:uLnTx/>
              <a:uFillTx/>
              <a:latin typeface="Aptos" panose="02110004020202020204"/>
            </a:endParaRPr>
          </a:p>
        </p:txBody>
      </p:sp>
      <p:sp>
        <p:nvSpPr>
          <p:cNvPr id="26" name="Text 3"/>
          <p:cNvSpPr/>
          <p:nvPr/>
        </p:nvSpPr>
        <p:spPr>
          <a:xfrm>
            <a:off x="652542" y="5120080"/>
            <a:ext cx="2135821" cy="552451"/>
          </a:xfrm>
          <a:prstGeom prst="rect">
            <a:avLst/>
          </a:prstGeom>
          <a:noFill/>
          <a:ln/>
        </p:spPr>
        <p:txBody>
          <a:bodyPr wrap="square" lIns="0" tIns="0" rIns="0" bIns="0" rtlCol="0" anchor="t"/>
          <a:lstStyle/>
          <a:p>
            <a:pPr marL="0" marR="0" lvl="0" indent="0" algn="l" defTabSz="914400" rtl="0" eaLnBrk="1" fontAlgn="auto" latinLnBrk="0" hangingPunct="1">
              <a:lnSpc>
                <a:spcPct val="69124"/>
              </a:lnSpc>
              <a:spcBef>
                <a:spcPts val="0"/>
              </a:spcBef>
              <a:spcAft>
                <a:spcPts val="1600"/>
              </a:spcAft>
              <a:buClrTx/>
              <a:buSzTx/>
              <a:buFontTx/>
              <a:buNone/>
              <a:tabLst/>
              <a:defRPr/>
            </a:pPr>
            <a:r>
              <a:rPr kumimoji="0" lang="en-US" sz="1550" b="0" i="0" u="none" strike="noStrike" kern="1200" cap="none" spc="0" normalizeH="0" baseline="0" noProof="0">
                <a:ln>
                  <a:noFill/>
                </a:ln>
                <a:solidFill>
                  <a:srgbClr val="171717"/>
                </a:solidFill>
                <a:effectLst/>
                <a:uLnTx/>
                <a:uFillTx/>
                <a:latin typeface="Segoe UI Semibold" pitchFamily="34" charset="0"/>
                <a:ea typeface="Segoe UI Semibold" pitchFamily="34" charset="-122"/>
                <a:cs typeface="Segoe UI Semibold" pitchFamily="34" charset="-120"/>
              </a:rPr>
              <a:t>Microsoft Graph embeddings for Microsoft 365 entities</a:t>
            </a:r>
            <a:endParaRPr lang="en-US" sz="1550" b="0" i="0" u="none" strike="noStrike" kern="1200" cap="none" spc="0" normalizeH="0" baseline="0" noProof="0">
              <a:ln>
                <a:noFill/>
              </a:ln>
              <a:solidFill>
                <a:prstClr val="black"/>
              </a:solidFill>
              <a:effectLst/>
              <a:uLnTx/>
              <a:uFillTx/>
              <a:latin typeface="Aptos" panose="02110004020202020204"/>
            </a:endParaRPr>
          </a:p>
        </p:txBody>
      </p:sp>
      <p:sp>
        <p:nvSpPr>
          <p:cNvPr id="27" name="Text 4"/>
          <p:cNvSpPr/>
          <p:nvPr/>
        </p:nvSpPr>
        <p:spPr>
          <a:xfrm>
            <a:off x="38544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45</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28" name="Text 5"/>
          <p:cNvSpPr/>
          <p:nvPr/>
        </p:nvSpPr>
        <p:spPr>
          <a:xfrm>
            <a:off x="50673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12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29" name="Text 6"/>
          <p:cNvSpPr/>
          <p:nvPr/>
        </p:nvSpPr>
        <p:spPr>
          <a:xfrm>
            <a:off x="63182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72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0" name="Text 7"/>
          <p:cNvSpPr/>
          <p:nvPr/>
        </p:nvSpPr>
        <p:spPr>
          <a:xfrm>
            <a:off x="76771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81</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1" name="Text 8"/>
          <p:cNvSpPr/>
          <p:nvPr/>
        </p:nvSpPr>
        <p:spPr>
          <a:xfrm>
            <a:off x="89979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2" name="Text 9"/>
          <p:cNvSpPr/>
          <p:nvPr/>
        </p:nvSpPr>
        <p:spPr>
          <a:xfrm>
            <a:off x="103060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3" name="Text 10"/>
          <p:cNvSpPr/>
          <p:nvPr/>
        </p:nvSpPr>
        <p:spPr>
          <a:xfrm>
            <a:off x="40513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20</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4" name="Text 11"/>
          <p:cNvSpPr/>
          <p:nvPr/>
        </p:nvSpPr>
        <p:spPr>
          <a:xfrm>
            <a:off x="52578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20</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5" name="Text 12"/>
          <p:cNvSpPr/>
          <p:nvPr/>
        </p:nvSpPr>
        <p:spPr>
          <a:xfrm>
            <a:off x="65087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51</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6" name="Text 13"/>
          <p:cNvSpPr/>
          <p:nvPr/>
        </p:nvSpPr>
        <p:spPr>
          <a:xfrm>
            <a:off x="78676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77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7" name="Text 14"/>
          <p:cNvSpPr/>
          <p:nvPr/>
        </p:nvSpPr>
        <p:spPr>
          <a:xfrm>
            <a:off x="91884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23</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8" name="Text 15"/>
          <p:cNvSpPr/>
          <p:nvPr/>
        </p:nvSpPr>
        <p:spPr>
          <a:xfrm>
            <a:off x="104965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23</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39" name="Text 16"/>
          <p:cNvSpPr/>
          <p:nvPr/>
        </p:nvSpPr>
        <p:spPr>
          <a:xfrm>
            <a:off x="42418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56</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0" name="Text 17"/>
          <p:cNvSpPr/>
          <p:nvPr/>
        </p:nvSpPr>
        <p:spPr>
          <a:xfrm>
            <a:off x="54546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35</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1" name="Text 18"/>
          <p:cNvSpPr/>
          <p:nvPr/>
        </p:nvSpPr>
        <p:spPr>
          <a:xfrm>
            <a:off x="66992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35</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2" name="Text 19"/>
          <p:cNvSpPr/>
          <p:nvPr/>
        </p:nvSpPr>
        <p:spPr>
          <a:xfrm>
            <a:off x="80581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17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3" name="Text 20"/>
          <p:cNvSpPr/>
          <p:nvPr/>
        </p:nvSpPr>
        <p:spPr>
          <a:xfrm>
            <a:off x="93853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82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4" name="Text 21"/>
          <p:cNvSpPr/>
          <p:nvPr/>
        </p:nvSpPr>
        <p:spPr>
          <a:xfrm>
            <a:off x="106870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82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5" name="Text 22"/>
          <p:cNvSpPr/>
          <p:nvPr/>
        </p:nvSpPr>
        <p:spPr>
          <a:xfrm>
            <a:off x="44323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12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6" name="Text 23"/>
          <p:cNvSpPr/>
          <p:nvPr/>
        </p:nvSpPr>
        <p:spPr>
          <a:xfrm>
            <a:off x="56451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32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7" name="Text 24"/>
          <p:cNvSpPr/>
          <p:nvPr/>
        </p:nvSpPr>
        <p:spPr>
          <a:xfrm>
            <a:off x="68897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83</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8" name="Text 25"/>
          <p:cNvSpPr/>
          <p:nvPr/>
        </p:nvSpPr>
        <p:spPr>
          <a:xfrm>
            <a:off x="82486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9</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49" name="Text 26"/>
          <p:cNvSpPr/>
          <p:nvPr/>
        </p:nvSpPr>
        <p:spPr>
          <a:xfrm>
            <a:off x="95758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55</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0" name="Text 27"/>
          <p:cNvSpPr/>
          <p:nvPr/>
        </p:nvSpPr>
        <p:spPr>
          <a:xfrm>
            <a:off x="108775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55</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1" name="Text 28"/>
          <p:cNvSpPr/>
          <p:nvPr/>
        </p:nvSpPr>
        <p:spPr>
          <a:xfrm>
            <a:off x="46228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90</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2" name="Text 29"/>
          <p:cNvSpPr/>
          <p:nvPr/>
        </p:nvSpPr>
        <p:spPr>
          <a:xfrm>
            <a:off x="58356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4</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3" name="Text 30"/>
          <p:cNvSpPr/>
          <p:nvPr/>
        </p:nvSpPr>
        <p:spPr>
          <a:xfrm>
            <a:off x="70802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63</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4" name="Text 31"/>
          <p:cNvSpPr/>
          <p:nvPr/>
        </p:nvSpPr>
        <p:spPr>
          <a:xfrm>
            <a:off x="84391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32</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5" name="Text 32"/>
          <p:cNvSpPr/>
          <p:nvPr/>
        </p:nvSpPr>
        <p:spPr>
          <a:xfrm>
            <a:off x="976630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47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6" name="Text 33"/>
          <p:cNvSpPr/>
          <p:nvPr/>
        </p:nvSpPr>
        <p:spPr>
          <a:xfrm>
            <a:off x="11068050" y="5542580"/>
            <a:ext cx="117884" cy="115797"/>
          </a:xfrm>
          <a:prstGeom prst="rect">
            <a:avLst/>
          </a:prstGeom>
          <a:noFill/>
          <a:ln/>
        </p:spPr>
        <p:txBody>
          <a:bodyPr wrap="square" lIns="0" tIns="0" rIns="0" bIns="0" rtlCol="0" anchor="t"/>
          <a:lstStyle/>
          <a:p>
            <a:pPr marL="0" marR="0" lvl="0" indent="0" algn="ctr" defTabSz="914400" rtl="0" eaLnBrk="1" fontAlgn="auto" latinLnBrk="0" hangingPunct="1">
              <a:lnSpc>
                <a:spcPct val="68027"/>
              </a:lnSpc>
              <a:spcBef>
                <a:spcPts val="0"/>
              </a:spcBef>
              <a:spcAft>
                <a:spcPts val="1600"/>
              </a:spcAft>
              <a:buClrTx/>
              <a:buSzTx/>
              <a:buFontTx/>
              <a:buNone/>
              <a:tabLst/>
              <a:defRPr/>
            </a:pPr>
            <a:r>
              <a:rPr kumimoji="0" lang="en-US" sz="700" b="0" i="0" u="none" strike="noStrike" kern="1200" cap="none" spc="0" normalizeH="0" baseline="0" noProof="0">
                <a:ln>
                  <a:noFill/>
                </a:ln>
                <a:solidFill>
                  <a:srgbClr val="A8A8A8"/>
                </a:solidFill>
                <a:effectLst/>
                <a:uLnTx/>
                <a:uFillTx/>
                <a:latin typeface="Segoe UI Semibold" pitchFamily="34" charset="0"/>
                <a:ea typeface="Segoe UI Semibold" pitchFamily="34" charset="-122"/>
                <a:cs typeface="Segoe UI Semibold" pitchFamily="34" charset="-120"/>
              </a:rPr>
              <a:t>47</a:t>
            </a:r>
            <a:endParaRPr lang="en-US" sz="700" b="0" i="0" u="none" strike="noStrike" kern="1200" cap="none" spc="0" normalizeH="0" baseline="0" noProof="0">
              <a:ln>
                <a:noFill/>
              </a:ln>
              <a:solidFill>
                <a:prstClr val="black"/>
              </a:solidFill>
              <a:effectLst/>
              <a:uLnTx/>
              <a:uFillTx/>
              <a:latin typeface="Aptos" panose="02110004020202020204"/>
            </a:endParaRPr>
          </a:p>
        </p:txBody>
      </p:sp>
      <p:sp>
        <p:nvSpPr>
          <p:cNvPr id="57" name="Title 20">
            <a:extLst>
              <a:ext uri="{FF2B5EF4-FFF2-40B4-BE49-F238E27FC236}">
                <a16:creationId xmlns:a16="http://schemas.microsoft.com/office/drawing/2014/main" id="{F1B58340-DE13-60D3-65DB-674F90099E7B}"/>
              </a:ext>
            </a:extLst>
          </p:cNvPr>
          <p:cNvSpPr txBox="1">
            <a:spLocks/>
          </p:cNvSpPr>
          <p:nvPr/>
        </p:nvSpPr>
        <p:spPr>
          <a:xfrm>
            <a:off x="2463781" y="6077141"/>
            <a:ext cx="7083606"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spc="-100">
                <a:ln>
                  <a:noFill/>
                </a:ln>
                <a:solidFill>
                  <a:prstClr val="black"/>
                </a:solidFill>
                <a:latin typeface="Segoe UI" panose="020B0502040204020203" pitchFamily="34" charset="0"/>
              </a:rPr>
              <a:t>Customers</a:t>
            </a:r>
            <a:r>
              <a:rPr kumimoji="0" lang="en-US" sz="1800" b="0" i="0" u="none" strike="noStrike" kern="1200" cap="none" spc="-100" normalizeH="0" baseline="0" noProof="0">
                <a:ln>
                  <a:noFill/>
                </a:ln>
                <a:solidFill>
                  <a:prstClr val="black"/>
                </a:solidFill>
                <a:effectLst/>
                <a:uLnTx/>
                <a:uFillTx/>
                <a:latin typeface="Segoe UI" panose="020B0502040204020203" pitchFamily="34" charset="0"/>
                <a:ea typeface="+mn-ea"/>
                <a:cs typeface="Segoe UI" pitchFamily="34" charset="0"/>
              </a:rPr>
              <a:t> can surface their content as grounding data via Microsoft Graph</a:t>
            </a:r>
          </a:p>
        </p:txBody>
      </p:sp>
      <p:pic>
        <p:nvPicPr>
          <p:cNvPr id="23" name="Image 7" descr="preencoded.png"/>
          <p:cNvPicPr>
            <a:picLocks noChangeAspect="1"/>
          </p:cNvPicPr>
          <p:nvPr/>
        </p:nvPicPr>
        <p:blipFill>
          <a:blip r:embed="rId38"/>
          <a:srcRect/>
          <a:stretch/>
        </p:blipFill>
        <p:spPr>
          <a:xfrm>
            <a:off x="3616882" y="428300"/>
            <a:ext cx="7767985" cy="4379404"/>
          </a:xfrm>
          <a:prstGeom prst="rect">
            <a:avLst/>
          </a:prstGeom>
        </p:spPr>
      </p:pic>
    </p:spTree>
    <p:extLst>
      <p:ext uri="{BB962C8B-B14F-4D97-AF65-F5344CB8AC3E}">
        <p14:creationId xmlns:p14="http://schemas.microsoft.com/office/powerpoint/2010/main" val="355567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C0F57F68-6F1C-546D-8A65-DC8FB252275E}"/>
              </a:ext>
            </a:extLst>
          </p:cNvPr>
          <p:cNvSpPr>
            <a:spLocks noGrp="1"/>
          </p:cNvSpPr>
          <p:nvPr>
            <p:ph type="title"/>
          </p:nvPr>
        </p:nvSpPr>
        <p:spPr>
          <a:xfrm>
            <a:off x="588963" y="500309"/>
            <a:ext cx="11017250" cy="467820"/>
          </a:xfrm>
          <a:prstGeom prst="rect">
            <a:avLst/>
          </a:prstGeom>
          <a:noFill/>
          <a:ln/>
        </p:spPr>
        <p:txBody>
          <a:bodyPr wrap="square" lIns="0" tIns="0" rIns="0" bIns="0" rtlCol="0" anchor="ctr"/>
          <a:lstStyle/>
          <a:p>
            <a:pPr marL="0" marR="0" lvl="0" indent="0" algn="l" defTabSz="914400" rtl="0" eaLnBrk="1" fontAlgn="auto" latinLnBrk="0" hangingPunct="1">
              <a:lnSpc>
                <a:spcPct val="94587"/>
              </a:lnSpc>
              <a:spcBef>
                <a:spcPts val="0"/>
              </a:spcBef>
              <a:spcAft>
                <a:spcPts val="0"/>
              </a:spcAft>
              <a:buClrTx/>
              <a:buSzTx/>
              <a:buFontTx/>
              <a:buNone/>
              <a:tabLst/>
              <a:defRPr/>
            </a:pPr>
            <a:r>
              <a:rPr lang="en-US" sz="3200" kern="0" spc="-25">
                <a:ln>
                  <a:noFill/>
                </a:ln>
                <a:gradFill>
                  <a:gsLst>
                    <a:gs pos="0">
                      <a:srgbClr val="514ABC"/>
                    </a:gs>
                    <a:gs pos="44000">
                      <a:srgbClr val="514ABC"/>
                    </a:gs>
                    <a:gs pos="68000">
                      <a:srgbClr val="6070BF"/>
                    </a:gs>
                    <a:gs pos="87000">
                      <a:srgbClr val="6D90D6"/>
                    </a:gs>
                    <a:gs pos="100000">
                      <a:srgbClr val="4A93FF"/>
                    </a:gs>
                  </a:gsLst>
                  <a:path path="circle">
                    <a:fillToRect t="100000" r="100000"/>
                  </a:path>
                </a:gradFill>
                <a:latin typeface="Segoe UI Semibold" pitchFamily="34" charset="0"/>
                <a:ea typeface="Segoe UI Semibold" pitchFamily="34" charset="-122"/>
                <a:cs typeface="Segoe UI Semibold" pitchFamily="34" charset="-120"/>
              </a:rPr>
              <a:t>Microsoft 365 Co</a:t>
            </a:r>
            <a:r>
              <a:rPr kumimoji="0" lang="en-US" sz="3200" b="0" i="0" u="none" strike="noStrike" kern="0" cap="none" spc="-25" normalizeH="0" baseline="0" noProof="0">
                <a:ln>
                  <a:noFill/>
                </a:ln>
                <a:gradFill>
                  <a:gsLst>
                    <a:gs pos="0">
                      <a:srgbClr val="514ABC"/>
                    </a:gs>
                    <a:gs pos="44000">
                      <a:srgbClr val="514ABC"/>
                    </a:gs>
                    <a:gs pos="68000">
                      <a:srgbClr val="6070BF"/>
                    </a:gs>
                    <a:gs pos="87000">
                      <a:srgbClr val="6D90D6"/>
                    </a:gs>
                    <a:gs pos="100000">
                      <a:srgbClr val="4A93FF"/>
                    </a:gs>
                  </a:gsLst>
                  <a:path path="circle">
                    <a:fillToRect t="100000" r="100000"/>
                  </a:path>
                </a:gradFill>
                <a:effectLst/>
                <a:uLnTx/>
                <a:uFillTx/>
                <a:latin typeface="Segoe UI Semibold" pitchFamily="34" charset="0"/>
                <a:ea typeface="Segoe UI Semibold" pitchFamily="34" charset="-122"/>
                <a:cs typeface="Segoe UI Semibold" pitchFamily="34" charset="-120"/>
              </a:rPr>
              <a:t>pilot has two extensibility points</a:t>
            </a:r>
            <a:endParaRPr lang="en-US" sz="3200" b="0" i="0" u="none" strike="noStrike" kern="1200" cap="none" spc="0" normalizeH="0" baseline="0" noProof="0">
              <a:ln>
                <a:noFill/>
              </a:ln>
              <a:gradFill>
                <a:gsLst>
                  <a:gs pos="0">
                    <a:srgbClr val="514ABC"/>
                  </a:gs>
                  <a:gs pos="44000">
                    <a:srgbClr val="514ABC"/>
                  </a:gs>
                  <a:gs pos="68000">
                    <a:srgbClr val="6070BF"/>
                  </a:gs>
                  <a:gs pos="87000">
                    <a:srgbClr val="6D90D6"/>
                  </a:gs>
                  <a:gs pos="100000">
                    <a:srgbClr val="4A93FF"/>
                  </a:gs>
                </a:gsLst>
                <a:path path="circle">
                  <a:fillToRect t="100000" r="100000"/>
                </a:path>
              </a:gradFill>
              <a:effectLst/>
              <a:uLnTx/>
              <a:uFillTx/>
              <a:latin typeface="Aptos" panose="02110004020202020204"/>
              <a:cs typeface="+mn-cs"/>
            </a:endParaRPr>
          </a:p>
        </p:txBody>
      </p:sp>
      <p:sp>
        <p:nvSpPr>
          <p:cNvPr id="4" name="Rectangle: Rounded Corners 36" descr="Copilot stack (detailed view): &#10;&#10;The Copilot stack starts with AI infrastructure layer at the bottom. &#10;&#10;There is an arrow going up to the next layer: Foundation Models. Within this layer it includes: Hosted foundation models, Hosted fine-tuned foundation models, and BYO models. &#10;&#10;There is a bidirectional arrow from Foundational models section to Orchestration section. &#10;&#10;Within the orchestration section is Plugin execution layer and above that is Grounding layer. &#10;&#10;There is a bidirectional arrow from these two to Metaprompt layer and above that is Prompt &amp; response filtering layer.&#10;&#10;There is a bidirectional arrow from Orchestration section to Copilot frontend section. &#10;&#10;The Copilot frontend section includes UX layer and above that is Plugin extensibility layer. &#10;&#10;AI Safety encompasses Foundation models layer, Orchestration layer, and Copilot frontend layer. ">
            <a:extLst>
              <a:ext uri="{FF2B5EF4-FFF2-40B4-BE49-F238E27FC236}">
                <a16:creationId xmlns:a16="http://schemas.microsoft.com/office/drawing/2014/main" id="{185E640D-6AE6-42EC-948A-CB6850870792}"/>
              </a:ext>
            </a:extLst>
          </p:cNvPr>
          <p:cNvSpPr/>
          <p:nvPr/>
        </p:nvSpPr>
        <p:spPr>
          <a:xfrm>
            <a:off x="2783499" y="5900155"/>
            <a:ext cx="6857994" cy="382088"/>
          </a:xfrm>
          <a:prstGeom prst="roundRect">
            <a:avLst>
              <a:gd name="adj" fmla="val 50000"/>
            </a:avLst>
          </a:prstGeom>
          <a:solidFill>
            <a:srgbClr val="3A4953"/>
          </a:solidFill>
          <a:ln>
            <a:noFill/>
            <a:headEnd type="none" w="med" len="med"/>
            <a:tailEnd type="none" w="med" len="med"/>
          </a:ln>
          <a:effectLst>
            <a:outerShdw blurRad="63500" dist="127000" dir="2700000" algn="tl"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GB" sz="1544"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AI infrastructure</a:t>
            </a:r>
          </a:p>
        </p:txBody>
      </p:sp>
      <p:sp>
        <p:nvSpPr>
          <p:cNvPr id="5" name="!!Orchestration 1">
            <a:extLst>
              <a:ext uri="{FF2B5EF4-FFF2-40B4-BE49-F238E27FC236}">
                <a16:creationId xmlns:a16="http://schemas.microsoft.com/office/drawing/2014/main" id="{7428DD9D-D9AE-89C9-7E18-AB6BEA77780A}"/>
              </a:ext>
              <a:ext uri="{C183D7F6-B498-43B3-948B-1728B52AA6E4}">
                <adec:decorative xmlns:adec="http://schemas.microsoft.com/office/drawing/2017/decorative" val="1"/>
              </a:ext>
            </a:extLst>
          </p:cNvPr>
          <p:cNvSpPr/>
          <p:nvPr/>
        </p:nvSpPr>
        <p:spPr bwMode="auto">
          <a:xfrm>
            <a:off x="2620114" y="2864067"/>
            <a:ext cx="7198587" cy="2244857"/>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25400" cap="rnd">
            <a:solidFill>
              <a:srgbClr val="B1B3B3"/>
            </a:solidFill>
            <a:headEnd type="none" w="lg" len="med"/>
            <a:tailEnd type="none" w="lg" len="med"/>
          </a:ln>
          <a:effectLst>
            <a:outerShdw blurRad="190500" dist="381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endParaRPr kumimoji="0" lang="en-US" sz="1736" b="0" i="0" u="none" strike="noStrike" kern="1200" cap="none" spc="0" normalizeH="0" baseline="0" noProof="0">
              <a:ln>
                <a:noFill/>
              </a:ln>
              <a:solidFill>
                <a:srgbClr val="000000"/>
              </a:soli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6" name="Rectangle: Rounded Corners 36">
            <a:extLst>
              <a:ext uri="{FF2B5EF4-FFF2-40B4-BE49-F238E27FC236}">
                <a16:creationId xmlns:a16="http://schemas.microsoft.com/office/drawing/2014/main" id="{64331EAF-9F97-7257-F75A-618CAB90FB84}"/>
              </a:ext>
              <a:ext uri="{C183D7F6-B498-43B3-948B-1728B52AA6E4}">
                <adec:decorative xmlns:adec="http://schemas.microsoft.com/office/drawing/2017/decorative" val="1"/>
              </a:ext>
            </a:extLst>
          </p:cNvPr>
          <p:cNvSpPr/>
          <p:nvPr/>
        </p:nvSpPr>
        <p:spPr>
          <a:xfrm>
            <a:off x="2802997" y="5387733"/>
            <a:ext cx="6857998" cy="392610"/>
          </a:xfrm>
          <a:prstGeom prst="roundRect">
            <a:avLst>
              <a:gd name="adj" fmla="val 12025"/>
            </a:avLst>
          </a:prstGeom>
          <a:solidFill>
            <a:srgbClr val="3A4953"/>
          </a:solidFill>
          <a:ln>
            <a:noFill/>
            <a:headEnd type="none" w="med" len="med"/>
            <a:tailEnd type="none" w="med" len="med"/>
          </a:ln>
          <a:effectLst>
            <a:outerShdw blurRad="63500" dist="127000" dir="2700000" algn="tl"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GB" sz="1544"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Hosted Foundation models</a:t>
            </a:r>
          </a:p>
        </p:txBody>
      </p:sp>
      <p:sp>
        <p:nvSpPr>
          <p:cNvPr id="7" name="Rounded Rectangle 55">
            <a:extLst>
              <a:ext uri="{FF2B5EF4-FFF2-40B4-BE49-F238E27FC236}">
                <a16:creationId xmlns:a16="http://schemas.microsoft.com/office/drawing/2014/main" id="{ECB0AF9A-B2F6-AEFC-8C8E-9B61DE7F63BA}"/>
              </a:ext>
              <a:ext uri="{C183D7F6-B498-43B3-948B-1728B52AA6E4}">
                <adec:decorative xmlns:adec="http://schemas.microsoft.com/office/drawing/2017/decorative" val="1"/>
              </a:ext>
            </a:extLst>
          </p:cNvPr>
          <p:cNvSpPr/>
          <p:nvPr/>
        </p:nvSpPr>
        <p:spPr bwMode="auto">
          <a:xfrm>
            <a:off x="2620120" y="1351413"/>
            <a:ext cx="7223757" cy="1102703"/>
          </a:xfrm>
          <a:prstGeom prst="roundRect">
            <a:avLst>
              <a:gd name="adj" fmla="val 7538"/>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rtl="0" eaLnBrk="1" fontAlgn="auto" latinLnBrk="0" hangingPunct="1">
              <a:lnSpc>
                <a:spcPct val="100000"/>
              </a:lnSpc>
              <a:spcBef>
                <a:spcPts val="0"/>
              </a:spcBef>
              <a:spcAft>
                <a:spcPts val="0"/>
              </a:spcAft>
              <a:buClrTx/>
              <a:buSzTx/>
              <a:buFontTx/>
              <a:buNone/>
              <a:tabLst/>
              <a:defRPr/>
            </a:pPr>
            <a:endParaRPr kumimoji="0" lang="en-US" sz="1416" b="0" i="0" u="none" strike="noStrike" kern="1200" cap="none" spc="0" normalizeH="0" baseline="0" noProof="0" err="1">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8" name="Rectangle: Rounded Corners 8">
            <a:extLst>
              <a:ext uri="{FF2B5EF4-FFF2-40B4-BE49-F238E27FC236}">
                <a16:creationId xmlns:a16="http://schemas.microsoft.com/office/drawing/2014/main" id="{4F9EFD01-3ADF-BBA4-BCE7-DF07F78B794A}"/>
              </a:ext>
              <a:ext uri="{C183D7F6-B498-43B3-948B-1728B52AA6E4}">
                <adec:decorative xmlns:adec="http://schemas.microsoft.com/office/drawing/2017/decorative" val="1"/>
              </a:ext>
            </a:extLst>
          </p:cNvPr>
          <p:cNvSpPr/>
          <p:nvPr/>
        </p:nvSpPr>
        <p:spPr bwMode="auto">
          <a:xfrm>
            <a:off x="2880736" y="1572595"/>
            <a:ext cx="6702533" cy="332511"/>
          </a:xfrm>
          <a:prstGeom prst="roundRect">
            <a:avLst>
              <a:gd name="adj" fmla="val 48772"/>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0" i="0" u="none" strike="noStrike" kern="120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Plugins • Copilot UX</a:t>
            </a:r>
          </a:p>
        </p:txBody>
      </p:sp>
      <p:sp>
        <p:nvSpPr>
          <p:cNvPr id="9" name="Rectangle: Rounded Corners 54">
            <a:extLst>
              <a:ext uri="{FF2B5EF4-FFF2-40B4-BE49-F238E27FC236}">
                <a16:creationId xmlns:a16="http://schemas.microsoft.com/office/drawing/2014/main" id="{F0927265-FF55-AD8C-5E4D-480D603454B5}"/>
              </a:ext>
              <a:ext uri="{C183D7F6-B498-43B3-948B-1728B52AA6E4}">
                <adec:decorative xmlns:adec="http://schemas.microsoft.com/office/drawing/2017/decorative" val="1"/>
              </a:ext>
            </a:extLst>
          </p:cNvPr>
          <p:cNvSpPr/>
          <p:nvPr/>
        </p:nvSpPr>
        <p:spPr bwMode="auto">
          <a:xfrm>
            <a:off x="2985883" y="4603000"/>
            <a:ext cx="6492239" cy="365759"/>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0" i="0" u="none" strike="noStrike" kern="1200" cap="none" spc="0" normalizeH="0" baseline="0" noProof="0" dirty="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Microsoft Graph Connectors</a:t>
            </a:r>
          </a:p>
        </p:txBody>
      </p:sp>
      <p:sp>
        <p:nvSpPr>
          <p:cNvPr id="10" name="Rectangle: Rounded Corners 54">
            <a:extLst>
              <a:ext uri="{FF2B5EF4-FFF2-40B4-BE49-F238E27FC236}">
                <a16:creationId xmlns:a16="http://schemas.microsoft.com/office/drawing/2014/main" id="{E99FC68A-6451-7174-0771-2680898673DD}"/>
              </a:ext>
              <a:ext uri="{C183D7F6-B498-43B3-948B-1728B52AA6E4}">
                <adec:decorative xmlns:adec="http://schemas.microsoft.com/office/drawing/2017/decorative" val="1"/>
              </a:ext>
            </a:extLst>
          </p:cNvPr>
          <p:cNvSpPr/>
          <p:nvPr/>
        </p:nvSpPr>
        <p:spPr bwMode="auto">
          <a:xfrm>
            <a:off x="2985883" y="4170812"/>
            <a:ext cx="6492239" cy="365759"/>
          </a:xfrm>
          <a:prstGeom prst="roundRect">
            <a:avLst>
              <a:gd name="adj" fmla="val 50000"/>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rtl="0" eaLnBrk="1" fontAlgn="auto" latinLnBrk="0" hangingPunct="1">
              <a:lnSpc>
                <a:spcPct val="100000"/>
              </a:lnSpc>
              <a:spcBef>
                <a:spcPts val="0"/>
              </a:spcBef>
              <a:spcAft>
                <a:spcPts val="0"/>
              </a:spcAft>
              <a:buClrTx/>
              <a:buSzTx/>
              <a:buFontTx/>
              <a:buNone/>
              <a:tabLst/>
              <a:defRPr/>
            </a:pPr>
            <a:r>
              <a:rPr kumimoji="0" lang="en-US" sz="1416" b="1" i="0" u="none" strike="noStrike" kern="1200" cap="none" spc="0" normalizeH="0" baseline="0" noProof="0">
                <a:ln>
                  <a:noFill/>
                </a:ln>
                <a:solidFill>
                  <a:srgbClr val="000000"/>
                </a:solidFill>
                <a:effectLst/>
                <a:uLnTx/>
                <a:uFillTx/>
                <a:latin typeface="Segoe UI Variable Display Semibold" pitchFamily="2" charset="0"/>
                <a:ea typeface="+mn-ea"/>
                <a:cs typeface="+mn-cs"/>
              </a:rPr>
              <a:t>Grounding</a:t>
            </a:r>
          </a:p>
        </p:txBody>
      </p:sp>
      <p:sp>
        <p:nvSpPr>
          <p:cNvPr id="11" name="Rectangle: Rounded Corners 8">
            <a:extLst>
              <a:ext uri="{FF2B5EF4-FFF2-40B4-BE49-F238E27FC236}">
                <a16:creationId xmlns:a16="http://schemas.microsoft.com/office/drawing/2014/main" id="{EAA73676-1C62-B5D4-9A8E-7CA035CC25E9}"/>
              </a:ext>
              <a:ext uri="{C183D7F6-B498-43B3-948B-1728B52AA6E4}">
                <adec:decorative xmlns:adec="http://schemas.microsoft.com/office/drawing/2017/decorative" val="1"/>
              </a:ext>
            </a:extLst>
          </p:cNvPr>
          <p:cNvSpPr/>
          <p:nvPr/>
        </p:nvSpPr>
        <p:spPr bwMode="auto">
          <a:xfrm>
            <a:off x="2802991" y="3469913"/>
            <a:ext cx="6858002" cy="365759"/>
          </a:xfrm>
          <a:prstGeom prst="roundRect">
            <a:avLst>
              <a:gd name="adj" fmla="val 4732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1" i="0" u="none" strike="noStrike" kern="1200" cap="none" spc="0" normalizeH="0" baseline="0" noProof="0" err="1">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Metaprompt</a:t>
            </a:r>
            <a:endParaRPr kumimoji="0" lang="en-US" sz="1416"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2" name="Rectangle: Rounded Corners 8">
            <a:extLst>
              <a:ext uri="{FF2B5EF4-FFF2-40B4-BE49-F238E27FC236}">
                <a16:creationId xmlns:a16="http://schemas.microsoft.com/office/drawing/2014/main" id="{B39990B9-D329-013D-DAAD-5FFB37AB0C6A}"/>
              </a:ext>
              <a:ext uri="{C183D7F6-B498-43B3-948B-1728B52AA6E4}">
                <adec:decorative xmlns:adec="http://schemas.microsoft.com/office/drawing/2017/decorative" val="1"/>
              </a:ext>
            </a:extLst>
          </p:cNvPr>
          <p:cNvSpPr/>
          <p:nvPr/>
        </p:nvSpPr>
        <p:spPr bwMode="auto">
          <a:xfrm>
            <a:off x="2802991" y="3053225"/>
            <a:ext cx="6858002" cy="365759"/>
          </a:xfrm>
          <a:prstGeom prst="roundRect">
            <a:avLst>
              <a:gd name="adj" fmla="val 4866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Prompt &amp; response filtering</a:t>
            </a:r>
          </a:p>
        </p:txBody>
      </p:sp>
      <p:sp>
        <p:nvSpPr>
          <p:cNvPr id="13" name="TextBox 12">
            <a:extLst>
              <a:ext uri="{FF2B5EF4-FFF2-40B4-BE49-F238E27FC236}">
                <a16:creationId xmlns:a16="http://schemas.microsoft.com/office/drawing/2014/main" id="{A92D5AB7-EE9D-9436-1945-B59475D4F8CF}"/>
              </a:ext>
              <a:ext uri="{C183D7F6-B498-43B3-948B-1728B52AA6E4}">
                <adec:decorative xmlns:adec="http://schemas.microsoft.com/office/drawing/2017/decorative" val="1"/>
              </a:ext>
            </a:extLst>
          </p:cNvPr>
          <p:cNvSpPr txBox="1"/>
          <p:nvPr/>
        </p:nvSpPr>
        <p:spPr>
          <a:xfrm>
            <a:off x="5584002" y="2732457"/>
            <a:ext cx="1295985" cy="217880"/>
          </a:xfrm>
          <a:prstGeom prst="rect">
            <a:avLst/>
          </a:prstGeom>
          <a:solidFill>
            <a:schemeClr val="bg1"/>
          </a:solidFill>
          <a:ln w="25400" cap="rnd">
            <a:solidFill>
              <a:srgbClr val="B1B3B3"/>
            </a:solid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1" i="0" u="none" strike="noStrike" kern="1200" cap="none" spc="0" normalizeH="0" baseline="0" noProof="0">
                <a:ln>
                  <a:noFill/>
                </a:ln>
                <a:solidFill>
                  <a:srgbClr val="000000"/>
                </a:solidFill>
                <a:effectLst/>
                <a:uLnTx/>
                <a:uFillTx/>
                <a:latin typeface="Segoe UI Variable Display Semibold" pitchFamily="2" charset="0"/>
                <a:ea typeface="+mn-ea"/>
                <a:cs typeface="Segoe UI"/>
              </a:rPr>
              <a:t>Orchestration</a:t>
            </a:r>
          </a:p>
        </p:txBody>
      </p:sp>
      <p:sp>
        <p:nvSpPr>
          <p:cNvPr id="14" name="!!Arc2">
            <a:extLst>
              <a:ext uri="{FF2B5EF4-FFF2-40B4-BE49-F238E27FC236}">
                <a16:creationId xmlns:a16="http://schemas.microsoft.com/office/drawing/2014/main" id="{916FE692-51C5-0593-8919-5D83CD427951}"/>
              </a:ext>
              <a:ext uri="{C183D7F6-B498-43B3-948B-1728B52AA6E4}">
                <adec:decorative xmlns:adec="http://schemas.microsoft.com/office/drawing/2017/decorative" val="1"/>
              </a:ext>
            </a:extLst>
          </p:cNvPr>
          <p:cNvSpPr/>
          <p:nvPr/>
        </p:nvSpPr>
        <p:spPr>
          <a:xfrm>
            <a:off x="9391465" y="4417113"/>
            <a:ext cx="269530" cy="305336"/>
          </a:xfrm>
          <a:prstGeom prst="arc">
            <a:avLst>
              <a:gd name="adj1" fmla="val 16200000"/>
              <a:gd name="adj2" fmla="val 5355984"/>
            </a:avLst>
          </a:prstGeom>
          <a:ln w="25400" cap="rnd">
            <a:solidFill>
              <a:srgbClr val="D59ED7"/>
            </a:solidFill>
            <a:headEnd type="none" w="lg" len="med"/>
            <a:tailEnd type="arrow" w="lg" len="sm"/>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15" name="!!Arc1">
            <a:extLst>
              <a:ext uri="{FF2B5EF4-FFF2-40B4-BE49-F238E27FC236}">
                <a16:creationId xmlns:a16="http://schemas.microsoft.com/office/drawing/2014/main" id="{18FFB302-805F-0E4C-7F03-9A97BA101CE1}"/>
              </a:ext>
              <a:ext uri="{C183D7F6-B498-43B3-948B-1728B52AA6E4}">
                <adec:decorative xmlns:adec="http://schemas.microsoft.com/office/drawing/2017/decorative" val="1"/>
              </a:ext>
            </a:extLst>
          </p:cNvPr>
          <p:cNvSpPr/>
          <p:nvPr/>
        </p:nvSpPr>
        <p:spPr>
          <a:xfrm flipH="1" flipV="1">
            <a:off x="2802997" y="4417113"/>
            <a:ext cx="269530" cy="305336"/>
          </a:xfrm>
          <a:prstGeom prst="arc">
            <a:avLst>
              <a:gd name="adj1" fmla="val 16200000"/>
              <a:gd name="adj2" fmla="val 5355984"/>
            </a:avLst>
          </a:prstGeom>
          <a:ln w="25400" cap="rnd">
            <a:solidFill>
              <a:srgbClr val="8DC8E8"/>
            </a:solidFill>
            <a:headEnd type="none" w="lg" len="med"/>
            <a:tailEnd type="arrow" w="lg" len="sm"/>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grpSp>
        <p:nvGrpSpPr>
          <p:cNvPr id="16" name="!!Arrow3">
            <a:extLst>
              <a:ext uri="{FF2B5EF4-FFF2-40B4-BE49-F238E27FC236}">
                <a16:creationId xmlns:a16="http://schemas.microsoft.com/office/drawing/2014/main" id="{0A3ED51A-68D5-58FD-67D5-F4372930FD10}"/>
              </a:ext>
              <a:ext uri="{C183D7F6-B498-43B3-948B-1728B52AA6E4}">
                <adec:decorative xmlns:adec="http://schemas.microsoft.com/office/drawing/2017/decorative" val="1"/>
              </a:ext>
            </a:extLst>
          </p:cNvPr>
          <p:cNvGrpSpPr/>
          <p:nvPr/>
        </p:nvGrpSpPr>
        <p:grpSpPr>
          <a:xfrm>
            <a:off x="6151025" y="5157316"/>
            <a:ext cx="161942" cy="195739"/>
            <a:chOff x="30271151" y="14173100"/>
            <a:chExt cx="503816" cy="608969"/>
          </a:xfrm>
        </p:grpSpPr>
        <p:cxnSp>
          <p:nvCxnSpPr>
            <p:cNvPr id="17" name="Straight Arrow Connector 16">
              <a:extLst>
                <a:ext uri="{FF2B5EF4-FFF2-40B4-BE49-F238E27FC236}">
                  <a16:creationId xmlns:a16="http://schemas.microsoft.com/office/drawing/2014/main" id="{1E93C89F-DB49-AB52-0654-DF0576657B21}"/>
                </a:ext>
              </a:extLst>
            </p:cNvPr>
            <p:cNvCxnSpPr>
              <a:cxnSpLocks/>
            </p:cNvCxnSpPr>
            <p:nvPr/>
          </p:nvCxnSpPr>
          <p:spPr>
            <a:xfrm flipV="1">
              <a:off x="30271151" y="14173100"/>
              <a:ext cx="0" cy="440056"/>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22A08A-9971-956F-20C7-F5AED13DED32}"/>
                </a:ext>
              </a:extLst>
            </p:cNvPr>
            <p:cNvCxnSpPr>
              <a:cxnSpLocks/>
            </p:cNvCxnSpPr>
            <p:nvPr/>
          </p:nvCxnSpPr>
          <p:spPr>
            <a:xfrm>
              <a:off x="30774967" y="14342013"/>
              <a:ext cx="0" cy="440056"/>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EE0B970-EA93-69E0-9808-DBFE6A7B68BA}"/>
              </a:ext>
              <a:ext uri="{C183D7F6-B498-43B3-948B-1728B52AA6E4}">
                <adec:decorative xmlns:adec="http://schemas.microsoft.com/office/drawing/2017/decorative" val="1"/>
              </a:ext>
            </a:extLst>
          </p:cNvPr>
          <p:cNvSpPr txBox="1"/>
          <p:nvPr/>
        </p:nvSpPr>
        <p:spPr>
          <a:xfrm>
            <a:off x="3469379" y="1239344"/>
            <a:ext cx="5525234" cy="215444"/>
          </a:xfrm>
          <a:prstGeom prst="rect">
            <a:avLst/>
          </a:prstGeom>
          <a:solidFill>
            <a:schemeClr val="bg1"/>
          </a:solidFill>
          <a:ln w="25400" cap="rnd">
            <a:gradFill flip="none" rotWithShape="1">
              <a:gsLst>
                <a:gs pos="0">
                  <a:srgbClr val="C5A7DB"/>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Semibold" pitchFamily="2" charset="0"/>
                <a:ea typeface="Open Sans" panose="020B0606030504020204" pitchFamily="34" charset="0"/>
                <a:cs typeface="Open Sans" panose="020B0606030504020204" pitchFamily="34" charset="0"/>
              </a:rPr>
              <a:t>Microsoft 365 Apps</a:t>
            </a:r>
          </a:p>
        </p:txBody>
      </p:sp>
      <p:sp>
        <p:nvSpPr>
          <p:cNvPr id="20" name="Rectangle: Rounded Corners 8">
            <a:extLst>
              <a:ext uri="{FF2B5EF4-FFF2-40B4-BE49-F238E27FC236}">
                <a16:creationId xmlns:a16="http://schemas.microsoft.com/office/drawing/2014/main" id="{B82289C4-AE06-D010-80F8-957AEE06BBFD}"/>
              </a:ext>
              <a:ext uri="{C183D7F6-B498-43B3-948B-1728B52AA6E4}">
                <adec:decorative xmlns:adec="http://schemas.microsoft.com/office/drawing/2017/decorative" val="1"/>
              </a:ext>
            </a:extLst>
          </p:cNvPr>
          <p:cNvSpPr/>
          <p:nvPr/>
        </p:nvSpPr>
        <p:spPr bwMode="auto">
          <a:xfrm>
            <a:off x="2880736" y="2003871"/>
            <a:ext cx="6702533" cy="332511"/>
          </a:xfrm>
          <a:prstGeom prst="roundRect">
            <a:avLst>
              <a:gd name="adj" fmla="val 5000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416"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In-app and cross-app intelligence via Copilot UX</a:t>
            </a:r>
          </a:p>
        </p:txBody>
      </p:sp>
      <p:grpSp>
        <p:nvGrpSpPr>
          <p:cNvPr id="21" name="!!Arrow1">
            <a:extLst>
              <a:ext uri="{FF2B5EF4-FFF2-40B4-BE49-F238E27FC236}">
                <a16:creationId xmlns:a16="http://schemas.microsoft.com/office/drawing/2014/main" id="{1BDE31B2-A8CC-C69F-114D-5ABAB52E9885}"/>
              </a:ext>
              <a:ext uri="{C183D7F6-B498-43B3-948B-1728B52AA6E4}">
                <adec:decorative xmlns:adec="http://schemas.microsoft.com/office/drawing/2017/decorative" val="1"/>
              </a:ext>
            </a:extLst>
          </p:cNvPr>
          <p:cNvGrpSpPr/>
          <p:nvPr/>
        </p:nvGrpSpPr>
        <p:grpSpPr>
          <a:xfrm>
            <a:off x="6151025" y="2520546"/>
            <a:ext cx="161942" cy="195739"/>
            <a:chOff x="30271151" y="5969816"/>
            <a:chExt cx="503816" cy="608963"/>
          </a:xfrm>
        </p:grpSpPr>
        <p:cxnSp>
          <p:nvCxnSpPr>
            <p:cNvPr id="22" name="Straight Arrow Connector 21">
              <a:extLst>
                <a:ext uri="{FF2B5EF4-FFF2-40B4-BE49-F238E27FC236}">
                  <a16:creationId xmlns:a16="http://schemas.microsoft.com/office/drawing/2014/main" id="{497F9A35-DB00-8341-35BC-C925DE9DB126}"/>
                </a:ext>
              </a:extLst>
            </p:cNvPr>
            <p:cNvCxnSpPr>
              <a:cxnSpLocks/>
            </p:cNvCxnSpPr>
            <p:nvPr/>
          </p:nvCxnSpPr>
          <p:spPr>
            <a:xfrm flipV="1">
              <a:off x="30271151" y="5969816"/>
              <a:ext cx="0" cy="440056"/>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F3BE18D-10DB-585C-8CDC-BB39BD168277}"/>
                </a:ext>
              </a:extLst>
            </p:cNvPr>
            <p:cNvCxnSpPr>
              <a:cxnSpLocks/>
            </p:cNvCxnSpPr>
            <p:nvPr/>
          </p:nvCxnSpPr>
          <p:spPr>
            <a:xfrm>
              <a:off x="30774967" y="6138723"/>
              <a:ext cx="0" cy="440056"/>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24" name="!!Arrow2">
            <a:extLst>
              <a:ext uri="{FF2B5EF4-FFF2-40B4-BE49-F238E27FC236}">
                <a16:creationId xmlns:a16="http://schemas.microsoft.com/office/drawing/2014/main" id="{BC2B0E70-E60A-165D-8924-6E7970BC2B7D}"/>
              </a:ext>
              <a:ext uri="{C183D7F6-B498-43B3-948B-1728B52AA6E4}">
                <adec:decorative xmlns:adec="http://schemas.microsoft.com/office/drawing/2017/decorative" val="1"/>
              </a:ext>
            </a:extLst>
          </p:cNvPr>
          <p:cNvGrpSpPr/>
          <p:nvPr/>
        </p:nvGrpSpPr>
        <p:grpSpPr>
          <a:xfrm>
            <a:off x="6151025" y="3905158"/>
            <a:ext cx="161942" cy="208042"/>
            <a:chOff x="28566061" y="10694569"/>
            <a:chExt cx="503816" cy="861480"/>
          </a:xfrm>
        </p:grpSpPr>
        <p:cxnSp>
          <p:nvCxnSpPr>
            <p:cNvPr id="25" name="Straight Arrow Connector 24">
              <a:extLst>
                <a:ext uri="{FF2B5EF4-FFF2-40B4-BE49-F238E27FC236}">
                  <a16:creationId xmlns:a16="http://schemas.microsoft.com/office/drawing/2014/main" id="{85A282AF-DF72-908E-6B9A-66ADC45B8BEA}"/>
                </a:ext>
              </a:extLst>
            </p:cNvPr>
            <p:cNvCxnSpPr>
              <a:cxnSpLocks/>
            </p:cNvCxnSpPr>
            <p:nvPr/>
          </p:nvCxnSpPr>
          <p:spPr>
            <a:xfrm flipV="1">
              <a:off x="28566061" y="1069456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8D5E00-05E1-79D9-D32E-375644044414}"/>
                </a:ext>
              </a:extLst>
            </p:cNvPr>
            <p:cNvCxnSpPr>
              <a:cxnSpLocks/>
            </p:cNvCxnSpPr>
            <p:nvPr/>
          </p:nvCxnSpPr>
          <p:spPr>
            <a:xfrm>
              <a:off x="29069877" y="1100740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27" name="!!Arrow4">
            <a:extLst>
              <a:ext uri="{FF2B5EF4-FFF2-40B4-BE49-F238E27FC236}">
                <a16:creationId xmlns:a16="http://schemas.microsoft.com/office/drawing/2014/main" id="{6EA19701-B85C-EEF4-57BF-D89236C55EB0}"/>
              </a:ext>
              <a:ext uri="{C183D7F6-B498-43B3-948B-1728B52AA6E4}">
                <adec:decorative xmlns:adec="http://schemas.microsoft.com/office/drawing/2017/decorative" val="1"/>
              </a:ext>
            </a:extLst>
          </p:cNvPr>
          <p:cNvCxnSpPr/>
          <p:nvPr/>
        </p:nvCxnSpPr>
        <p:spPr>
          <a:xfrm flipV="1">
            <a:off x="6236834" y="5811980"/>
            <a:ext cx="0" cy="176350"/>
          </a:xfrm>
          <a:prstGeom prst="line">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86688F-7D70-3B76-0F1A-FF7FF3E3AB00}"/>
              </a:ext>
              <a:ext uri="{C183D7F6-B498-43B3-948B-1728B52AA6E4}">
                <adec:decorative xmlns:adec="http://schemas.microsoft.com/office/drawing/2017/decorative" val="1"/>
              </a:ext>
            </a:extLst>
          </p:cNvPr>
          <p:cNvSpPr txBox="1"/>
          <p:nvPr/>
        </p:nvSpPr>
        <p:spPr>
          <a:xfrm>
            <a:off x="10358228" y="3774502"/>
            <a:ext cx="1632385" cy="979114"/>
          </a:xfrm>
          <a:prstGeom prst="rect">
            <a:avLst/>
          </a:prstGeom>
          <a:noFill/>
        </p:spPr>
        <p:txBody>
          <a:bodyPr wrap="square" lIns="0" tIns="0" rIns="0" bIns="0" rtlCol="0" anchor="ctr" anchorCtr="0">
            <a:spAutoFit/>
          </a:bodyPr>
          <a:lstStyle/>
          <a:p>
            <a:pPr marL="0" marR="0" lvl="0" indent="0" algn="l" defTabSz="724901" rtl="0" eaLnBrk="1" fontAlgn="base" latinLnBrk="0" hangingPunct="1">
              <a:lnSpc>
                <a:spcPct val="100000"/>
              </a:lnSpc>
              <a:spcBef>
                <a:spcPct val="0"/>
              </a:spcBef>
              <a:spcAft>
                <a:spcPct val="0"/>
              </a:spcAft>
              <a:buClrTx/>
              <a:buSzTx/>
              <a:buFontTx/>
              <a:buNone/>
              <a:tabLst/>
              <a:defRPr/>
            </a:pPr>
            <a:r>
              <a:rPr lang="en-US" sz="2121" b="1" dirty="0">
                <a:solidFill>
                  <a:srgbClr val="000000"/>
                </a:solidFill>
                <a:latin typeface="Segoe UI Variable Display Semibold" pitchFamily="2" charset="0"/>
                <a:cs typeface="Segoe UI" pitchFamily="34" charset="0"/>
              </a:rPr>
              <a:t>Microsoft Responsible AI</a:t>
            </a:r>
            <a:endParaRPr kumimoji="0" lang="en-US" sz="2121" b="1" i="0" u="none" strike="noStrike" kern="1200" cap="none" spc="0" normalizeH="0" baseline="0" noProof="0" dirty="0">
              <a:ln>
                <a:noFill/>
              </a:ln>
              <a:solidFill>
                <a:srgbClr val="000000"/>
              </a:solidFill>
              <a:effectLst/>
              <a:uLnTx/>
              <a:uFillTx/>
              <a:latin typeface="Segoe UI Variable Display Semibold" pitchFamily="2" charset="0"/>
              <a:ea typeface="+mn-ea"/>
              <a:cs typeface="Segoe UI" pitchFamily="34" charset="0"/>
            </a:endParaRPr>
          </a:p>
        </p:txBody>
      </p:sp>
      <p:sp>
        <p:nvSpPr>
          <p:cNvPr id="29" name="!!Brace1">
            <a:extLst>
              <a:ext uri="{FF2B5EF4-FFF2-40B4-BE49-F238E27FC236}">
                <a16:creationId xmlns:a16="http://schemas.microsoft.com/office/drawing/2014/main" id="{7AC7788E-F66A-6723-BE7A-9CDA2C6C5760}"/>
              </a:ext>
              <a:ext uri="{C183D7F6-B498-43B3-948B-1728B52AA6E4}">
                <adec:decorative xmlns:adec="http://schemas.microsoft.com/office/drawing/2017/decorative" val="1"/>
              </a:ext>
            </a:extLst>
          </p:cNvPr>
          <p:cNvSpPr/>
          <p:nvPr/>
        </p:nvSpPr>
        <p:spPr>
          <a:xfrm flipH="1">
            <a:off x="9980642" y="1500627"/>
            <a:ext cx="248946" cy="4570756"/>
          </a:xfrm>
          <a:prstGeom prst="leftBrace">
            <a:avLst>
              <a:gd name="adj1" fmla="val 50472"/>
              <a:gd name="adj2" fmla="val 50000"/>
            </a:avLst>
          </a:pr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31" name="Rectangle: Rounded Corners 36" descr="Copilot stack (detailed view): &#10;&#10;The Copilot stack starts with AI infrastructure layer at the bottom. &#10;&#10;There is an arrow going up to the next layer: Foundation Models. Within this layer it includes: Hosted foundation models, Hosted fine-tuned foundation models, and BYO models. &#10;&#10;There is a bidirectional arrow from Foundational models section to Orchestration section. &#10;&#10;Within the orchestration section is Plugin execution layer and above that is Grounding layer. &#10;&#10;There is a bidirectional arrow from these two to Metaprompt layer and above that is Prompt &amp; response filtering layer.&#10;&#10;There is a bidirectional arrow from Orchestration section to Copilot frontend section. &#10;&#10;The Copilot frontend section includes UX layer and above that is Plugin extensibility layer. &#10;&#10;AI Safety encompasses Foundation models layer, Orchestration layer, and Copilot frontend layer. ">
            <a:extLst>
              <a:ext uri="{FF2B5EF4-FFF2-40B4-BE49-F238E27FC236}">
                <a16:creationId xmlns:a16="http://schemas.microsoft.com/office/drawing/2014/main" id="{E24777F0-7002-AF2E-AD5C-14CDE967A809}"/>
              </a:ext>
            </a:extLst>
          </p:cNvPr>
          <p:cNvSpPr/>
          <p:nvPr/>
        </p:nvSpPr>
        <p:spPr>
          <a:xfrm>
            <a:off x="2725275" y="6368490"/>
            <a:ext cx="6857994" cy="382088"/>
          </a:xfrm>
          <a:prstGeom prst="roundRect">
            <a:avLst>
              <a:gd name="adj" fmla="val 50000"/>
            </a:avLst>
          </a:prstGeom>
          <a:solidFill>
            <a:srgbClr val="3A4953"/>
          </a:solidFill>
          <a:ln>
            <a:noFill/>
            <a:headEnd type="none" w="med" len="med"/>
            <a:tailEnd type="none" w="med" len="med"/>
          </a:ln>
          <a:effectLst>
            <a:outerShdw blurRad="63500" dist="127000" dir="2700000" algn="tl"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GB" sz="1544" b="0" i="0" u="none" strike="noStrike" kern="120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Microsoft Azure </a:t>
            </a:r>
          </a:p>
        </p:txBody>
      </p:sp>
    </p:spTree>
    <p:extLst>
      <p:ext uri="{BB962C8B-B14F-4D97-AF65-F5344CB8AC3E}">
        <p14:creationId xmlns:p14="http://schemas.microsoft.com/office/powerpoint/2010/main" val="36263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100"/>
                                  </p:stCondLst>
                                  <p:childTnLst>
                                    <p:animMotion origin="layout" path="M 1.66667E-6 4.81481E-6 L 1.66667E-6 0.03541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1.66667E-6 7.40741E-7 L 1.66667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200"/>
                                  </p:stCondLst>
                                  <p:childTnLst>
                                    <p:animMotion origin="layout" path="M 1.66667E-6 1.11111E-6 L 1.66667E-6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400"/>
                                  </p:stCondLst>
                                  <p:childTnLst>
                                    <p:animMotion origin="layout" path="M 1.66667E-6 -2.22222E-6 L 1.666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500"/>
                                  </p:stCondLst>
                                  <p:childTnLst>
                                    <p:animMotion origin="layout" path="M 3.95833E-6 -3.7037E-6 L 3.95833E-6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500"/>
                                  </p:stCondLst>
                                  <p:childTnLst>
                                    <p:animMotion origin="layout" path="M -6.25E-7 -3.7037E-6 L -6.25E-7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300"/>
                                  </p:stCondLst>
                                  <p:childTnLst>
                                    <p:animMotion origin="layout" path="M 1.66667E-6 -7.40741E-7 L 1.66667E-6 0.03542 " pathEditMode="relative" rAng="0" ptsTypes="AA">
                                      <p:cBhvr>
                                        <p:cTn id="39" dur="700" spd="-100000" fill="hold"/>
                                        <p:tgtEl>
                                          <p:spTgt spid="24"/>
                                        </p:tgtEl>
                                        <p:attrNameLst>
                                          <p:attrName>ppt_x</p:attrName>
                                          <p:attrName>ppt_y</p:attrName>
                                        </p:attrNameLst>
                                      </p:cBhvr>
                                      <p:rCtr x="0" y="1759"/>
                                    </p:animMotion>
                                  </p:childTnLst>
                                </p:cTn>
                              </p:par>
                              <p:par>
                                <p:cTn id="40" presetID="10" presetClass="entr" presetSubtype="0" fill="hold" nodeType="withEffect">
                                  <p:stCondLst>
                                    <p:cond delay="6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100000" fill="hold" nodeType="withEffect">
                                  <p:stCondLst>
                                    <p:cond delay="600"/>
                                  </p:stCondLst>
                                  <p:childTnLst>
                                    <p:animMotion origin="layout" path="M 1.04167E-6 1.85185E-6 L 1.04167E-6 0.03541 " pathEditMode="relative" rAng="0" ptsTypes="AA">
                                      <p:cBhvr>
                                        <p:cTn id="44" dur="700" spd="-100000" fill="hold"/>
                                        <p:tgtEl>
                                          <p:spTgt spid="27"/>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grpId="1" nodeType="withEffect">
                                  <p:stCondLst>
                                    <p:cond delay="700"/>
                                  </p:stCondLst>
                                  <p:childTnLst>
                                    <p:animMotion origin="layout" path="M 3.54167E-6 7.40741E-7 L 3.54167E-6 0.03542 " pathEditMode="relative" rAng="0" ptsTypes="AA">
                                      <p:cBhvr>
                                        <p:cTn id="49" dur="700" spd="-100000" fill="hold"/>
                                        <p:tgtEl>
                                          <p:spTgt spid="28"/>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42" presetClass="path" presetSubtype="0" decel="100000" fill="hold" grpId="1" nodeType="withEffect">
                                  <p:stCondLst>
                                    <p:cond delay="700"/>
                                  </p:stCondLst>
                                  <p:childTnLst>
                                    <p:animMotion origin="layout" path="M 3.54167E-6 -1.85185E-6 L 3.54167E-6 0.03542 " pathEditMode="relative" rAng="0" ptsTypes="AA">
                                      <p:cBhvr>
                                        <p:cTn id="54" dur="700" spd="-100000" fill="hold"/>
                                        <p:tgtEl>
                                          <p:spTgt spid="29"/>
                                        </p:tgtEl>
                                        <p:attrNameLst>
                                          <p:attrName>ppt_x</p:attrName>
                                          <p:attrName>ppt_y</p:attrName>
                                        </p:attrNameLst>
                                      </p:cBhvr>
                                      <p:rCtr x="0" y="1759"/>
                                    </p:animMotion>
                                  </p:childTnLst>
                                </p:cTn>
                              </p:par>
                            </p:childTnLst>
                          </p:cTn>
                        </p:par>
                        <p:par>
                          <p:cTn id="55" fill="hold">
                            <p:stCondLst>
                              <p:cond delay="1400"/>
                            </p:stCondLst>
                            <p:childTnLst>
                              <p:par>
                                <p:cTn id="56" presetID="27" presetClass="emph" presetSubtype="0" repeatCount="2000" fill="remove" grpId="0" nodeType="afterEffect">
                                  <p:stCondLst>
                                    <p:cond delay="0"/>
                                  </p:stCondLst>
                                  <p:childTnLst>
                                    <p:animClr clrSpc="rgb" dir="cw">
                                      <p:cBhvr override="childStyle">
                                        <p:cTn id="57" dur="1500" autoRev="1" fill="remove"/>
                                        <p:tgtEl>
                                          <p:spTgt spid="9"/>
                                        </p:tgtEl>
                                        <p:attrNameLst>
                                          <p:attrName>style.color</p:attrName>
                                        </p:attrNameLst>
                                      </p:cBhvr>
                                      <p:to>
                                        <a:srgbClr val="FFFF00"/>
                                      </p:to>
                                    </p:animClr>
                                    <p:animClr clrSpc="rgb" dir="cw">
                                      <p:cBhvr>
                                        <p:cTn id="58" dur="1500" autoRev="1" fill="remove"/>
                                        <p:tgtEl>
                                          <p:spTgt spid="9"/>
                                        </p:tgtEl>
                                        <p:attrNameLst>
                                          <p:attrName>fillcolor</p:attrName>
                                        </p:attrNameLst>
                                      </p:cBhvr>
                                      <p:to>
                                        <a:srgbClr val="FFFF00"/>
                                      </p:to>
                                    </p:animClr>
                                    <p:set>
                                      <p:cBhvr>
                                        <p:cTn id="59" dur="1500" autoRev="1" fill="remove"/>
                                        <p:tgtEl>
                                          <p:spTgt spid="9"/>
                                        </p:tgtEl>
                                        <p:attrNameLst>
                                          <p:attrName>fill.type</p:attrName>
                                        </p:attrNameLst>
                                      </p:cBhvr>
                                      <p:to>
                                        <p:strVal val="solid"/>
                                      </p:to>
                                    </p:set>
                                    <p:set>
                                      <p:cBhvr>
                                        <p:cTn id="60" dur="1500" autoRev="1" fill="remove"/>
                                        <p:tgtEl>
                                          <p:spTgt spid="9"/>
                                        </p:tgtEl>
                                        <p:attrNameLst>
                                          <p:attrName>fill.on</p:attrName>
                                        </p:attrNameLst>
                                      </p:cBhvr>
                                      <p:to>
                                        <p:strVal val="true"/>
                                      </p:to>
                                    </p:set>
                                  </p:childTnLst>
                                </p:cTn>
                              </p:par>
                            </p:childTnLst>
                          </p:cTn>
                        </p:par>
                        <p:par>
                          <p:cTn id="61" fill="hold">
                            <p:stCondLst>
                              <p:cond delay="7400"/>
                            </p:stCondLst>
                            <p:childTnLst>
                              <p:par>
                                <p:cTn id="62" presetID="27" presetClass="emph" presetSubtype="0" repeatCount="2000" fill="remove" grpId="0" nodeType="afterEffect">
                                  <p:stCondLst>
                                    <p:cond delay="0"/>
                                  </p:stCondLst>
                                  <p:childTnLst>
                                    <p:animClr clrSpc="rgb" dir="cw">
                                      <p:cBhvr override="childStyle">
                                        <p:cTn id="63" dur="1500" autoRev="1" fill="remove"/>
                                        <p:tgtEl>
                                          <p:spTgt spid="8"/>
                                        </p:tgtEl>
                                        <p:attrNameLst>
                                          <p:attrName>style.color</p:attrName>
                                        </p:attrNameLst>
                                      </p:cBhvr>
                                      <p:to>
                                        <a:srgbClr val="FFFF00"/>
                                      </p:to>
                                    </p:animClr>
                                    <p:animClr clrSpc="rgb" dir="cw">
                                      <p:cBhvr>
                                        <p:cTn id="64" dur="1500" autoRev="1" fill="remove"/>
                                        <p:tgtEl>
                                          <p:spTgt spid="8"/>
                                        </p:tgtEl>
                                        <p:attrNameLst>
                                          <p:attrName>fillcolor</p:attrName>
                                        </p:attrNameLst>
                                      </p:cBhvr>
                                      <p:to>
                                        <a:srgbClr val="FFFF00"/>
                                      </p:to>
                                    </p:animClr>
                                    <p:set>
                                      <p:cBhvr>
                                        <p:cTn id="65" dur="1500" autoRev="1" fill="remove"/>
                                        <p:tgtEl>
                                          <p:spTgt spid="8"/>
                                        </p:tgtEl>
                                        <p:attrNameLst>
                                          <p:attrName>fill.type</p:attrName>
                                        </p:attrNameLst>
                                      </p:cBhvr>
                                      <p:to>
                                        <p:strVal val="solid"/>
                                      </p:to>
                                    </p:set>
                                    <p:set>
                                      <p:cBhvr>
                                        <p:cTn id="66" dur="150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20" grpId="0" animBg="1"/>
      <p:bldP spid="20" grpId="1" animBg="1"/>
      <p:bldP spid="28" grpId="0"/>
      <p:bldP spid="28" grpId="1"/>
      <p:bldP spid="29" grpId="0" animBg="1"/>
      <p:bldP spid="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2B06-1ADE-66C4-184E-56FEEBDEBAB6}"/>
              </a:ext>
            </a:extLst>
          </p:cNvPr>
          <p:cNvSpPr>
            <a:spLocks noGrp="1"/>
          </p:cNvSpPr>
          <p:nvPr>
            <p:ph type="title"/>
          </p:nvPr>
        </p:nvSpPr>
        <p:spPr/>
        <p:txBody>
          <a:bodyPr/>
          <a:lstStyle/>
          <a:p>
            <a:r>
              <a:rPr lang="en-US"/>
              <a:t>Sample scenarios for Copilot for Microsoft 365</a:t>
            </a:r>
          </a:p>
        </p:txBody>
      </p:sp>
      <p:grpSp>
        <p:nvGrpSpPr>
          <p:cNvPr id="3" name="Group 2" descr="Build intelligent app experiences with Azure AI. Learn how to build AI-powered applications for your organizations on Azure. AI workshop to identify uses cases.">
            <a:extLst>
              <a:ext uri="{FF2B5EF4-FFF2-40B4-BE49-F238E27FC236}">
                <a16:creationId xmlns:a16="http://schemas.microsoft.com/office/drawing/2014/main" id="{08CA41D7-7A26-D3EB-9204-0BF0A0C21B0E}"/>
              </a:ext>
            </a:extLst>
          </p:cNvPr>
          <p:cNvGrpSpPr/>
          <p:nvPr/>
        </p:nvGrpSpPr>
        <p:grpSpPr>
          <a:xfrm>
            <a:off x="345349" y="2160060"/>
            <a:ext cx="2743200" cy="4021796"/>
            <a:chOff x="3368196" y="2160060"/>
            <a:chExt cx="2697704" cy="4021796"/>
          </a:xfrm>
        </p:grpSpPr>
        <p:sp>
          <p:nvSpPr>
            <p:cNvPr id="4" name="Rectangle: Rounded Corners 4">
              <a:extLst>
                <a:ext uri="{FF2B5EF4-FFF2-40B4-BE49-F238E27FC236}">
                  <a16:creationId xmlns:a16="http://schemas.microsoft.com/office/drawing/2014/main" id="{B8C222EF-FAC7-C3FC-5193-62D004EC57EC}"/>
                </a:ext>
                <a:ext uri="{C183D7F6-B498-43B3-948B-1728B52AA6E4}">
                  <adec:decorative xmlns:adec="http://schemas.microsoft.com/office/drawing/2017/decorative" val="1"/>
                </a:ext>
              </a:extLst>
            </p:cNvPr>
            <p:cNvSpPr/>
            <p:nvPr/>
          </p:nvSpPr>
          <p:spPr>
            <a:xfrm>
              <a:off x="3368196" y="2160060"/>
              <a:ext cx="2697704" cy="4021796"/>
            </a:xfrm>
            <a:prstGeom prst="roundRect">
              <a:avLst>
                <a:gd name="adj" fmla="val 2723"/>
              </a:avLst>
            </a:prstGeom>
            <a:solidFill>
              <a:schemeClr val="bg1">
                <a:lumMod val="95000"/>
                <a:lumOff val="5000"/>
              </a:schemeClr>
            </a:solidFill>
            <a:ln w="1270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802E6B99-B366-A371-92A0-EABB5CABE708}"/>
                </a:ext>
              </a:extLst>
            </p:cNvPr>
            <p:cNvSpPr txBox="1"/>
            <p:nvPr/>
          </p:nvSpPr>
          <p:spPr>
            <a:xfrm>
              <a:off x="3550131" y="2543610"/>
              <a:ext cx="2333834" cy="276999"/>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cs typeface="Segoe UI Semibold"/>
                </a:rPr>
                <a:t>Q&amp;A on a single item</a:t>
              </a:r>
            </a:p>
          </p:txBody>
        </p:sp>
      </p:grpSp>
      <p:grpSp>
        <p:nvGrpSpPr>
          <p:cNvPr id="10" name="Group 9" descr="Increase seller productivity with Viva sales. Learn how AI capabilities enable personalised coaching and intelligence for sellers.&#10;&#10;Try Viva sales today (Preview)">
            <a:extLst>
              <a:ext uri="{FF2B5EF4-FFF2-40B4-BE49-F238E27FC236}">
                <a16:creationId xmlns:a16="http://schemas.microsoft.com/office/drawing/2014/main" id="{07C0A232-CB57-1D48-AD59-7963473977BC}"/>
              </a:ext>
            </a:extLst>
          </p:cNvPr>
          <p:cNvGrpSpPr/>
          <p:nvPr/>
        </p:nvGrpSpPr>
        <p:grpSpPr>
          <a:xfrm>
            <a:off x="6121281" y="2131779"/>
            <a:ext cx="2743200" cy="4021796"/>
            <a:chOff x="9137201" y="2131779"/>
            <a:chExt cx="2770667" cy="4021796"/>
          </a:xfrm>
        </p:grpSpPr>
        <p:sp>
          <p:nvSpPr>
            <p:cNvPr id="11" name="Rectangle: Rounded Corners 4">
              <a:extLst>
                <a:ext uri="{FF2B5EF4-FFF2-40B4-BE49-F238E27FC236}">
                  <a16:creationId xmlns:a16="http://schemas.microsoft.com/office/drawing/2014/main" id="{A4C6E739-173E-DEFA-6A3C-2CE65AD48D1A}"/>
                </a:ext>
                <a:ext uri="{C183D7F6-B498-43B3-948B-1728B52AA6E4}">
                  <adec:decorative xmlns:adec="http://schemas.microsoft.com/office/drawing/2017/decorative" val="1"/>
                </a:ext>
              </a:extLst>
            </p:cNvPr>
            <p:cNvSpPr/>
            <p:nvPr/>
          </p:nvSpPr>
          <p:spPr>
            <a:xfrm>
              <a:off x="9137201" y="2131779"/>
              <a:ext cx="2770667" cy="4021796"/>
            </a:xfrm>
            <a:prstGeom prst="roundRect">
              <a:avLst>
                <a:gd name="adj" fmla="val 2723"/>
              </a:avLst>
            </a:prstGeom>
            <a:solidFill>
              <a:schemeClr val="bg1">
                <a:lumMod val="95000"/>
                <a:lumOff val="5000"/>
              </a:schemeClr>
            </a:solidFill>
            <a:ln w="12700" cap="flat" cmpd="sng" algn="ctr">
              <a:solidFill>
                <a:srgbClr val="07D8FB"/>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0897894E-5608-F7AA-8584-5F124F2EF2BB}"/>
                </a:ext>
              </a:extLst>
            </p:cNvPr>
            <p:cNvSpPr txBox="1"/>
            <p:nvPr/>
          </p:nvSpPr>
          <p:spPr>
            <a:xfrm>
              <a:off x="9213993" y="2543610"/>
              <a:ext cx="2617083" cy="276999"/>
            </a:xfrm>
            <a:prstGeom prst="rect">
              <a:avLst/>
            </a:prstGeom>
            <a:noFill/>
            <a:ln>
              <a:noFill/>
            </a:ln>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cs typeface="Segoe UI Semibold"/>
                </a:rPr>
                <a:t>Finding a list of items</a:t>
              </a:r>
            </a:p>
          </p:txBody>
        </p:sp>
      </p:grpSp>
      <p:sp>
        <p:nvSpPr>
          <p:cNvPr id="13" name="TextBox 12">
            <a:extLst>
              <a:ext uri="{FF2B5EF4-FFF2-40B4-BE49-F238E27FC236}">
                <a16:creationId xmlns:a16="http://schemas.microsoft.com/office/drawing/2014/main" id="{3BB7FD86-B0DF-9AE7-95B5-7B662BEDEF55}"/>
              </a:ext>
            </a:extLst>
          </p:cNvPr>
          <p:cNvSpPr txBox="1"/>
          <p:nvPr/>
        </p:nvSpPr>
        <p:spPr>
          <a:xfrm>
            <a:off x="6191146" y="4350703"/>
            <a:ext cx="261708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Show me the P1 open work items assigned to my team</a:t>
            </a:r>
          </a:p>
        </p:txBody>
      </p:sp>
      <p:sp>
        <p:nvSpPr>
          <p:cNvPr id="15" name="TextBox 14">
            <a:extLst>
              <a:ext uri="{FF2B5EF4-FFF2-40B4-BE49-F238E27FC236}">
                <a16:creationId xmlns:a16="http://schemas.microsoft.com/office/drawing/2014/main" id="{567641D2-25D0-BBE3-97D5-AE432BD25B1F}"/>
              </a:ext>
            </a:extLst>
          </p:cNvPr>
          <p:cNvSpPr txBox="1"/>
          <p:nvPr/>
        </p:nvSpPr>
        <p:spPr>
          <a:xfrm>
            <a:off x="527284" y="4350703"/>
            <a:ext cx="233383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Based on this agreement, what’s the penalty if we terminate the office lease early?</a:t>
            </a:r>
          </a:p>
        </p:txBody>
      </p:sp>
      <p:grpSp>
        <p:nvGrpSpPr>
          <p:cNvPr id="17" name="Group 16" descr="Increase developer productivity with GitHub. Learn how co-pilot can drive 55% productivity with developers.&#10;&#10;Try GitHub copilot today.">
            <a:extLst>
              <a:ext uri="{FF2B5EF4-FFF2-40B4-BE49-F238E27FC236}">
                <a16:creationId xmlns:a16="http://schemas.microsoft.com/office/drawing/2014/main" id="{0537B4D2-2D39-90D7-B46B-AC7E07C40C4C}"/>
              </a:ext>
            </a:extLst>
          </p:cNvPr>
          <p:cNvGrpSpPr/>
          <p:nvPr/>
        </p:nvGrpSpPr>
        <p:grpSpPr>
          <a:xfrm>
            <a:off x="3234027" y="2150633"/>
            <a:ext cx="2743200" cy="4021796"/>
            <a:chOff x="6256874" y="2131779"/>
            <a:chExt cx="2697704" cy="4021796"/>
          </a:xfrm>
        </p:grpSpPr>
        <p:sp>
          <p:nvSpPr>
            <p:cNvPr id="18" name="Rectangle: Rounded Corners 4">
              <a:extLst>
                <a:ext uri="{FF2B5EF4-FFF2-40B4-BE49-F238E27FC236}">
                  <a16:creationId xmlns:a16="http://schemas.microsoft.com/office/drawing/2014/main" id="{AEF5BCFA-A0ED-3BA1-35EC-659754D6C9B4}"/>
                </a:ext>
                <a:ext uri="{C183D7F6-B498-43B3-948B-1728B52AA6E4}">
                  <adec:decorative xmlns:adec="http://schemas.microsoft.com/office/drawing/2017/decorative" val="1"/>
                </a:ext>
              </a:extLst>
            </p:cNvPr>
            <p:cNvSpPr/>
            <p:nvPr/>
          </p:nvSpPr>
          <p:spPr>
            <a:xfrm>
              <a:off x="6256874" y="2131779"/>
              <a:ext cx="2697704" cy="4021796"/>
            </a:xfrm>
            <a:prstGeom prst="roundRect">
              <a:avLst>
                <a:gd name="adj" fmla="val 2723"/>
              </a:avLst>
            </a:prstGeom>
            <a:solidFill>
              <a:schemeClr val="bg1">
                <a:lumMod val="95000"/>
                <a:lumOff val="5000"/>
              </a:schemeClr>
            </a:solidFill>
            <a:ln w="12700" cap="flat" cmpd="sng" algn="ctr">
              <a:solidFill>
                <a:schemeClr val="accent3">
                  <a:lumMod val="75000"/>
                </a:schemeClr>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ED9ED0A1-7B7D-81EE-75B0-4B1A1510BB75}"/>
                </a:ext>
              </a:extLst>
            </p:cNvPr>
            <p:cNvSpPr txBox="1"/>
            <p:nvPr/>
          </p:nvSpPr>
          <p:spPr>
            <a:xfrm>
              <a:off x="6297184" y="2543610"/>
              <a:ext cx="2617083" cy="276999"/>
            </a:xfrm>
            <a:prstGeom prst="rect">
              <a:avLst/>
            </a:prstGeom>
            <a:noFill/>
          </p:spPr>
          <p:txBody>
            <a:bodyPr wrap="square" lIns="0" tIns="0" rIns="0" bIns="0" rtlCol="0">
              <a:spAutoFit/>
            </a:bodyPr>
            <a:lstStyle>
              <a:defPPr>
                <a:defRPr lang="en-US"/>
              </a:defPPr>
              <a:lvl1pPr algn="ctr">
                <a:spcAft>
                  <a:spcPts val="1200"/>
                </a:spcAft>
                <a:defRPr spc="-50">
                  <a:ln w="3175">
                    <a:noFill/>
                  </a:ln>
                  <a:gradFill flip="none" rotWithShape="1">
                    <a:gsLst>
                      <a:gs pos="0">
                        <a:srgbClr val="CD9AD0"/>
                      </a:gs>
                      <a:gs pos="81000">
                        <a:srgbClr val="8EC8E8"/>
                      </a:gs>
                    </a:gsLst>
                    <a:lin ang="13500000" scaled="1"/>
                    <a:tileRect/>
                  </a:gradFill>
                  <a:latin typeface="Segoe UI Semibold"/>
                  <a:ea typeface="+mj-lt"/>
                  <a:cs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cs typeface="Segoe UI Semibold"/>
                </a:rPr>
                <a:t>Finding a single item</a:t>
              </a:r>
            </a:p>
          </p:txBody>
        </p:sp>
      </p:grpSp>
      <p:sp>
        <p:nvSpPr>
          <p:cNvPr id="20" name="TextBox 19">
            <a:extLst>
              <a:ext uri="{FF2B5EF4-FFF2-40B4-BE49-F238E27FC236}">
                <a16:creationId xmlns:a16="http://schemas.microsoft.com/office/drawing/2014/main" id="{6FFE62EF-EEE0-0DF0-B5FD-37D5FA241CB6}"/>
              </a:ext>
            </a:extLst>
          </p:cNvPr>
          <p:cNvSpPr txBox="1"/>
          <p:nvPr/>
        </p:nvSpPr>
        <p:spPr>
          <a:xfrm>
            <a:off x="3274337" y="4350703"/>
            <a:ext cx="2617083"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Show me the helpdesk ticket that I recently opened about memory leaks</a:t>
            </a:r>
          </a:p>
        </p:txBody>
      </p:sp>
      <p:grpSp>
        <p:nvGrpSpPr>
          <p:cNvPr id="9" name="Group 8" descr="Get AI-ready with Azure. Learn how migrating your data to Azure can give you the foundation for better AI experiences, &#10;&#10;Plan an exec briefing on Microsoft Intelligent Data Platform (Technology + People) or complete a data estate assessment.">
            <a:extLst>
              <a:ext uri="{FF2B5EF4-FFF2-40B4-BE49-F238E27FC236}">
                <a16:creationId xmlns:a16="http://schemas.microsoft.com/office/drawing/2014/main" id="{A859C4D4-556F-A508-40EA-A2D17DBA0992}"/>
              </a:ext>
            </a:extLst>
          </p:cNvPr>
          <p:cNvGrpSpPr/>
          <p:nvPr/>
        </p:nvGrpSpPr>
        <p:grpSpPr>
          <a:xfrm>
            <a:off x="9010968" y="2141206"/>
            <a:ext cx="2743200" cy="4021796"/>
            <a:chOff x="510819" y="2131780"/>
            <a:chExt cx="2697704" cy="4021796"/>
          </a:xfrm>
        </p:grpSpPr>
        <p:sp>
          <p:nvSpPr>
            <p:cNvPr id="14" name="Rectangle: Rounded Corners 4">
              <a:extLst>
                <a:ext uri="{FF2B5EF4-FFF2-40B4-BE49-F238E27FC236}">
                  <a16:creationId xmlns:a16="http://schemas.microsoft.com/office/drawing/2014/main" id="{6A81A105-73E2-374E-D134-F2BB00209A17}"/>
                </a:ext>
                <a:ext uri="{C183D7F6-B498-43B3-948B-1728B52AA6E4}">
                  <adec:decorative xmlns:adec="http://schemas.microsoft.com/office/drawing/2017/decorative" val="1"/>
                </a:ext>
              </a:extLst>
            </p:cNvPr>
            <p:cNvSpPr/>
            <p:nvPr/>
          </p:nvSpPr>
          <p:spPr>
            <a:xfrm>
              <a:off x="510819" y="2131780"/>
              <a:ext cx="2697704" cy="4021796"/>
            </a:xfrm>
            <a:prstGeom prst="roundRect">
              <a:avLst>
                <a:gd name="adj" fmla="val 2723"/>
              </a:avLst>
            </a:prstGeom>
            <a:solidFill>
              <a:schemeClr val="bg1">
                <a:lumMod val="95000"/>
                <a:lumOff val="5000"/>
              </a:scheme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458240DE-FDC5-F9FE-5AF2-C20BB455918F}"/>
                </a:ext>
              </a:extLst>
            </p:cNvPr>
            <p:cNvSpPr txBox="1"/>
            <p:nvPr/>
          </p:nvSpPr>
          <p:spPr>
            <a:xfrm>
              <a:off x="846932" y="2543610"/>
              <a:ext cx="2025478" cy="553998"/>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j-lt"/>
                  <a:cs typeface="Segoe UI Semibold"/>
                </a:rPr>
                <a:t>Summarization of a single item</a:t>
              </a:r>
            </a:p>
          </p:txBody>
        </p:sp>
      </p:grpSp>
      <p:sp>
        <p:nvSpPr>
          <p:cNvPr id="21" name="TextBox 20">
            <a:extLst>
              <a:ext uri="{FF2B5EF4-FFF2-40B4-BE49-F238E27FC236}">
                <a16:creationId xmlns:a16="http://schemas.microsoft.com/office/drawing/2014/main" id="{6553FD8E-1CF5-56C2-E5E7-1329DBF6B35F}"/>
              </a:ext>
            </a:extLst>
          </p:cNvPr>
          <p:cNvSpPr txBox="1"/>
          <p:nvPr/>
        </p:nvSpPr>
        <p:spPr>
          <a:xfrm>
            <a:off x="9381716" y="4350703"/>
            <a:ext cx="20254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mn-cs"/>
              </a:rPr>
              <a:t>Summarize the marketing proposal from Jim </a:t>
            </a:r>
          </a:p>
        </p:txBody>
      </p:sp>
    </p:spTree>
    <p:extLst>
      <p:ext uri="{BB962C8B-B14F-4D97-AF65-F5344CB8AC3E}">
        <p14:creationId xmlns:p14="http://schemas.microsoft.com/office/powerpoint/2010/main" val="42697373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DB4F404B-40A6-FE26-E8A1-90C25C2BB740}"/>
              </a:ext>
            </a:extLst>
          </p:cNvPr>
          <p:cNvSpPr/>
          <p:nvPr/>
        </p:nvSpPr>
        <p:spPr bwMode="auto">
          <a:xfrm>
            <a:off x="1656511" y="5384322"/>
            <a:ext cx="8654680" cy="954226"/>
          </a:xfrm>
          <a:custGeom>
            <a:avLst/>
            <a:gdLst>
              <a:gd name="connsiteX0" fmla="*/ 0 w 8654680"/>
              <a:gd name="connsiteY0" fmla="*/ 0 h 954226"/>
              <a:gd name="connsiteX1" fmla="*/ 665745 w 8654680"/>
              <a:gd name="connsiteY1" fmla="*/ 0 h 954226"/>
              <a:gd name="connsiteX2" fmla="*/ 1331489 w 8654680"/>
              <a:gd name="connsiteY2" fmla="*/ 0 h 954226"/>
              <a:gd name="connsiteX3" fmla="*/ 1910687 w 8654680"/>
              <a:gd name="connsiteY3" fmla="*/ 0 h 954226"/>
              <a:gd name="connsiteX4" fmla="*/ 2749525 w 8654680"/>
              <a:gd name="connsiteY4" fmla="*/ 0 h 954226"/>
              <a:gd name="connsiteX5" fmla="*/ 3415270 w 8654680"/>
              <a:gd name="connsiteY5" fmla="*/ 0 h 954226"/>
              <a:gd name="connsiteX6" fmla="*/ 3821374 w 8654680"/>
              <a:gd name="connsiteY6" fmla="*/ 0 h 954226"/>
              <a:gd name="connsiteX7" fmla="*/ 4660212 w 8654680"/>
              <a:gd name="connsiteY7" fmla="*/ 0 h 954226"/>
              <a:gd name="connsiteX8" fmla="*/ 5325957 w 8654680"/>
              <a:gd name="connsiteY8" fmla="*/ 0 h 954226"/>
              <a:gd name="connsiteX9" fmla="*/ 5732061 w 8654680"/>
              <a:gd name="connsiteY9" fmla="*/ 0 h 954226"/>
              <a:gd name="connsiteX10" fmla="*/ 6224712 w 8654680"/>
              <a:gd name="connsiteY10" fmla="*/ 0 h 954226"/>
              <a:gd name="connsiteX11" fmla="*/ 6803910 w 8654680"/>
              <a:gd name="connsiteY11" fmla="*/ 0 h 954226"/>
              <a:gd name="connsiteX12" fmla="*/ 7642748 w 8654680"/>
              <a:gd name="connsiteY12" fmla="*/ 0 h 954226"/>
              <a:gd name="connsiteX13" fmla="*/ 8654680 w 8654680"/>
              <a:gd name="connsiteY13" fmla="*/ 0 h 954226"/>
              <a:gd name="connsiteX14" fmla="*/ 8654680 w 8654680"/>
              <a:gd name="connsiteY14" fmla="*/ 467571 h 954226"/>
              <a:gd name="connsiteX15" fmla="*/ 8654680 w 8654680"/>
              <a:gd name="connsiteY15" fmla="*/ 954226 h 954226"/>
              <a:gd name="connsiteX16" fmla="*/ 7815842 w 8654680"/>
              <a:gd name="connsiteY16" fmla="*/ 954226 h 954226"/>
              <a:gd name="connsiteX17" fmla="*/ 7150097 w 8654680"/>
              <a:gd name="connsiteY17" fmla="*/ 954226 h 954226"/>
              <a:gd name="connsiteX18" fmla="*/ 6484353 w 8654680"/>
              <a:gd name="connsiteY18" fmla="*/ 954226 h 954226"/>
              <a:gd name="connsiteX19" fmla="*/ 5732061 w 8654680"/>
              <a:gd name="connsiteY19" fmla="*/ 954226 h 954226"/>
              <a:gd name="connsiteX20" fmla="*/ 5066317 w 8654680"/>
              <a:gd name="connsiteY20" fmla="*/ 954226 h 954226"/>
              <a:gd name="connsiteX21" fmla="*/ 4227478 w 8654680"/>
              <a:gd name="connsiteY21" fmla="*/ 954226 h 954226"/>
              <a:gd name="connsiteX22" fmla="*/ 3475187 w 8654680"/>
              <a:gd name="connsiteY22" fmla="*/ 954226 h 954226"/>
              <a:gd name="connsiteX23" fmla="*/ 2722895 w 8654680"/>
              <a:gd name="connsiteY23" fmla="*/ 954226 h 954226"/>
              <a:gd name="connsiteX24" fmla="*/ 2143698 w 8654680"/>
              <a:gd name="connsiteY24" fmla="*/ 954226 h 954226"/>
              <a:gd name="connsiteX25" fmla="*/ 1564500 w 8654680"/>
              <a:gd name="connsiteY25" fmla="*/ 954226 h 954226"/>
              <a:gd name="connsiteX26" fmla="*/ 985302 w 8654680"/>
              <a:gd name="connsiteY26" fmla="*/ 954226 h 954226"/>
              <a:gd name="connsiteX27" fmla="*/ 0 w 8654680"/>
              <a:gd name="connsiteY27" fmla="*/ 954226 h 954226"/>
              <a:gd name="connsiteX28" fmla="*/ 0 w 8654680"/>
              <a:gd name="connsiteY28" fmla="*/ 505740 h 954226"/>
              <a:gd name="connsiteX29" fmla="*/ 0 w 8654680"/>
              <a:gd name="connsiteY29" fmla="*/ 0 h 95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654680" h="954226" fill="none" extrusionOk="0">
                <a:moveTo>
                  <a:pt x="0" y="0"/>
                </a:moveTo>
                <a:cubicBezTo>
                  <a:pt x="235638" y="25314"/>
                  <a:pt x="432999" y="7120"/>
                  <a:pt x="665745" y="0"/>
                </a:cubicBezTo>
                <a:cubicBezTo>
                  <a:pt x="898492" y="-7120"/>
                  <a:pt x="1024922" y="-28077"/>
                  <a:pt x="1331489" y="0"/>
                </a:cubicBezTo>
                <a:cubicBezTo>
                  <a:pt x="1638056" y="28077"/>
                  <a:pt x="1764893" y="-9763"/>
                  <a:pt x="1910687" y="0"/>
                </a:cubicBezTo>
                <a:cubicBezTo>
                  <a:pt x="2056481" y="9763"/>
                  <a:pt x="2395358" y="10985"/>
                  <a:pt x="2749525" y="0"/>
                </a:cubicBezTo>
                <a:cubicBezTo>
                  <a:pt x="3103692" y="-10985"/>
                  <a:pt x="3159449" y="-2931"/>
                  <a:pt x="3415270" y="0"/>
                </a:cubicBezTo>
                <a:cubicBezTo>
                  <a:pt x="3671091" y="2931"/>
                  <a:pt x="3735148" y="-10097"/>
                  <a:pt x="3821374" y="0"/>
                </a:cubicBezTo>
                <a:cubicBezTo>
                  <a:pt x="3907600" y="10097"/>
                  <a:pt x="4488876" y="31181"/>
                  <a:pt x="4660212" y="0"/>
                </a:cubicBezTo>
                <a:cubicBezTo>
                  <a:pt x="4831548" y="-31181"/>
                  <a:pt x="5112182" y="29494"/>
                  <a:pt x="5325957" y="0"/>
                </a:cubicBezTo>
                <a:cubicBezTo>
                  <a:pt x="5539732" y="-29494"/>
                  <a:pt x="5537547" y="-19314"/>
                  <a:pt x="5732061" y="0"/>
                </a:cubicBezTo>
                <a:cubicBezTo>
                  <a:pt x="5926575" y="19314"/>
                  <a:pt x="6015636" y="20768"/>
                  <a:pt x="6224712" y="0"/>
                </a:cubicBezTo>
                <a:cubicBezTo>
                  <a:pt x="6433788" y="-20768"/>
                  <a:pt x="6557898" y="-10143"/>
                  <a:pt x="6803910" y="0"/>
                </a:cubicBezTo>
                <a:cubicBezTo>
                  <a:pt x="7049922" y="10143"/>
                  <a:pt x="7335682" y="37554"/>
                  <a:pt x="7642748" y="0"/>
                </a:cubicBezTo>
                <a:cubicBezTo>
                  <a:pt x="7949814" y="-37554"/>
                  <a:pt x="8199675" y="-33592"/>
                  <a:pt x="8654680" y="0"/>
                </a:cubicBezTo>
                <a:cubicBezTo>
                  <a:pt x="8670402" y="98411"/>
                  <a:pt x="8634375" y="241476"/>
                  <a:pt x="8654680" y="467571"/>
                </a:cubicBezTo>
                <a:cubicBezTo>
                  <a:pt x="8674985" y="693666"/>
                  <a:pt x="8652458" y="804520"/>
                  <a:pt x="8654680" y="954226"/>
                </a:cubicBezTo>
                <a:cubicBezTo>
                  <a:pt x="8430168" y="932214"/>
                  <a:pt x="8158842" y="947691"/>
                  <a:pt x="7815842" y="954226"/>
                </a:cubicBezTo>
                <a:cubicBezTo>
                  <a:pt x="7472842" y="960761"/>
                  <a:pt x="7423865" y="973892"/>
                  <a:pt x="7150097" y="954226"/>
                </a:cubicBezTo>
                <a:cubicBezTo>
                  <a:pt x="6876330" y="934560"/>
                  <a:pt x="6726754" y="959712"/>
                  <a:pt x="6484353" y="954226"/>
                </a:cubicBezTo>
                <a:cubicBezTo>
                  <a:pt x="6241952" y="948740"/>
                  <a:pt x="6032487" y="991507"/>
                  <a:pt x="5732061" y="954226"/>
                </a:cubicBezTo>
                <a:cubicBezTo>
                  <a:pt x="5431635" y="916945"/>
                  <a:pt x="5327468" y="948912"/>
                  <a:pt x="5066317" y="954226"/>
                </a:cubicBezTo>
                <a:cubicBezTo>
                  <a:pt x="4805166" y="959540"/>
                  <a:pt x="4576624" y="925363"/>
                  <a:pt x="4227478" y="954226"/>
                </a:cubicBezTo>
                <a:cubicBezTo>
                  <a:pt x="3878332" y="983089"/>
                  <a:pt x="3836410" y="933702"/>
                  <a:pt x="3475187" y="954226"/>
                </a:cubicBezTo>
                <a:cubicBezTo>
                  <a:pt x="3113964" y="974750"/>
                  <a:pt x="2964335" y="937715"/>
                  <a:pt x="2722895" y="954226"/>
                </a:cubicBezTo>
                <a:cubicBezTo>
                  <a:pt x="2481455" y="970737"/>
                  <a:pt x="2324803" y="961512"/>
                  <a:pt x="2143698" y="954226"/>
                </a:cubicBezTo>
                <a:cubicBezTo>
                  <a:pt x="1962593" y="946940"/>
                  <a:pt x="1683549" y="930068"/>
                  <a:pt x="1564500" y="954226"/>
                </a:cubicBezTo>
                <a:cubicBezTo>
                  <a:pt x="1445451" y="978384"/>
                  <a:pt x="1244706" y="971772"/>
                  <a:pt x="985302" y="954226"/>
                </a:cubicBezTo>
                <a:cubicBezTo>
                  <a:pt x="725898" y="936680"/>
                  <a:pt x="211391" y="905598"/>
                  <a:pt x="0" y="954226"/>
                </a:cubicBezTo>
                <a:cubicBezTo>
                  <a:pt x="-3905" y="808463"/>
                  <a:pt x="-2531" y="637156"/>
                  <a:pt x="0" y="505740"/>
                </a:cubicBezTo>
                <a:cubicBezTo>
                  <a:pt x="2531" y="374324"/>
                  <a:pt x="-22733" y="214001"/>
                  <a:pt x="0" y="0"/>
                </a:cubicBezTo>
                <a:close/>
              </a:path>
              <a:path w="8654680" h="954226" stroke="0" extrusionOk="0">
                <a:moveTo>
                  <a:pt x="0" y="0"/>
                </a:moveTo>
                <a:cubicBezTo>
                  <a:pt x="123824" y="-6469"/>
                  <a:pt x="286184" y="2919"/>
                  <a:pt x="406104" y="0"/>
                </a:cubicBezTo>
                <a:cubicBezTo>
                  <a:pt x="526024" y="-2919"/>
                  <a:pt x="727889" y="-19088"/>
                  <a:pt x="812208" y="0"/>
                </a:cubicBezTo>
                <a:cubicBezTo>
                  <a:pt x="896527" y="19088"/>
                  <a:pt x="1205656" y="-11006"/>
                  <a:pt x="1391406" y="0"/>
                </a:cubicBezTo>
                <a:cubicBezTo>
                  <a:pt x="1577156" y="11006"/>
                  <a:pt x="1621681" y="-6048"/>
                  <a:pt x="1797510" y="0"/>
                </a:cubicBezTo>
                <a:cubicBezTo>
                  <a:pt x="1973339" y="6048"/>
                  <a:pt x="2182201" y="-21368"/>
                  <a:pt x="2290161" y="0"/>
                </a:cubicBezTo>
                <a:cubicBezTo>
                  <a:pt x="2398121" y="21368"/>
                  <a:pt x="2739165" y="32357"/>
                  <a:pt x="3042453" y="0"/>
                </a:cubicBezTo>
                <a:cubicBezTo>
                  <a:pt x="3345741" y="-32357"/>
                  <a:pt x="3395876" y="4333"/>
                  <a:pt x="3621651" y="0"/>
                </a:cubicBezTo>
                <a:cubicBezTo>
                  <a:pt x="3847426" y="-4333"/>
                  <a:pt x="3890801" y="-8790"/>
                  <a:pt x="4027755" y="0"/>
                </a:cubicBezTo>
                <a:cubicBezTo>
                  <a:pt x="4164709" y="8790"/>
                  <a:pt x="4392456" y="2928"/>
                  <a:pt x="4693500" y="0"/>
                </a:cubicBezTo>
                <a:cubicBezTo>
                  <a:pt x="4994544" y="-2928"/>
                  <a:pt x="5162476" y="5928"/>
                  <a:pt x="5532338" y="0"/>
                </a:cubicBezTo>
                <a:cubicBezTo>
                  <a:pt x="5902200" y="-5928"/>
                  <a:pt x="6000709" y="36557"/>
                  <a:pt x="6284629" y="0"/>
                </a:cubicBezTo>
                <a:cubicBezTo>
                  <a:pt x="6568549" y="-36557"/>
                  <a:pt x="6704059" y="-25789"/>
                  <a:pt x="6950374" y="0"/>
                </a:cubicBezTo>
                <a:cubicBezTo>
                  <a:pt x="7196690" y="25789"/>
                  <a:pt x="7186072" y="-8630"/>
                  <a:pt x="7356478" y="0"/>
                </a:cubicBezTo>
                <a:cubicBezTo>
                  <a:pt x="7526884" y="8630"/>
                  <a:pt x="7808547" y="-4871"/>
                  <a:pt x="8022223" y="0"/>
                </a:cubicBezTo>
                <a:cubicBezTo>
                  <a:pt x="8235900" y="4871"/>
                  <a:pt x="8453313" y="18507"/>
                  <a:pt x="8654680" y="0"/>
                </a:cubicBezTo>
                <a:cubicBezTo>
                  <a:pt x="8664017" y="172868"/>
                  <a:pt x="8645225" y="249248"/>
                  <a:pt x="8654680" y="448486"/>
                </a:cubicBezTo>
                <a:cubicBezTo>
                  <a:pt x="8664135" y="647724"/>
                  <a:pt x="8643035" y="719001"/>
                  <a:pt x="8654680" y="954226"/>
                </a:cubicBezTo>
                <a:cubicBezTo>
                  <a:pt x="8476096" y="941304"/>
                  <a:pt x="8356005" y="964569"/>
                  <a:pt x="8162029" y="954226"/>
                </a:cubicBezTo>
                <a:cubicBezTo>
                  <a:pt x="7968053" y="943883"/>
                  <a:pt x="7737066" y="985740"/>
                  <a:pt x="7496284" y="954226"/>
                </a:cubicBezTo>
                <a:cubicBezTo>
                  <a:pt x="7255503" y="922712"/>
                  <a:pt x="7119511" y="922412"/>
                  <a:pt x="6743993" y="954226"/>
                </a:cubicBezTo>
                <a:cubicBezTo>
                  <a:pt x="6368475" y="986040"/>
                  <a:pt x="6425274" y="963264"/>
                  <a:pt x="6251342" y="954226"/>
                </a:cubicBezTo>
                <a:cubicBezTo>
                  <a:pt x="6077410" y="945188"/>
                  <a:pt x="5943384" y="969325"/>
                  <a:pt x="5672144" y="954226"/>
                </a:cubicBezTo>
                <a:cubicBezTo>
                  <a:pt x="5400904" y="939127"/>
                  <a:pt x="5106612" y="965587"/>
                  <a:pt x="4833306" y="954226"/>
                </a:cubicBezTo>
                <a:cubicBezTo>
                  <a:pt x="4560000" y="942865"/>
                  <a:pt x="4235540" y="965114"/>
                  <a:pt x="4081014" y="954226"/>
                </a:cubicBezTo>
                <a:cubicBezTo>
                  <a:pt x="3926488" y="943338"/>
                  <a:pt x="3568573" y="936395"/>
                  <a:pt x="3415270" y="954226"/>
                </a:cubicBezTo>
                <a:cubicBezTo>
                  <a:pt x="3261967" y="972057"/>
                  <a:pt x="3113665" y="940521"/>
                  <a:pt x="2922619" y="954226"/>
                </a:cubicBezTo>
                <a:cubicBezTo>
                  <a:pt x="2731573" y="967931"/>
                  <a:pt x="2442143" y="978287"/>
                  <a:pt x="2256874" y="954226"/>
                </a:cubicBezTo>
                <a:cubicBezTo>
                  <a:pt x="2071606" y="930165"/>
                  <a:pt x="1896606" y="986433"/>
                  <a:pt x="1591130" y="954226"/>
                </a:cubicBezTo>
                <a:cubicBezTo>
                  <a:pt x="1285654" y="922019"/>
                  <a:pt x="1321666" y="970860"/>
                  <a:pt x="1098479" y="954226"/>
                </a:cubicBezTo>
                <a:cubicBezTo>
                  <a:pt x="875292" y="937592"/>
                  <a:pt x="813742" y="966918"/>
                  <a:pt x="605828" y="954226"/>
                </a:cubicBezTo>
                <a:cubicBezTo>
                  <a:pt x="397914" y="941534"/>
                  <a:pt x="152577" y="952778"/>
                  <a:pt x="0" y="954226"/>
                </a:cubicBezTo>
                <a:cubicBezTo>
                  <a:pt x="-20682" y="841738"/>
                  <a:pt x="11497" y="634753"/>
                  <a:pt x="0" y="458028"/>
                </a:cubicBezTo>
                <a:cubicBezTo>
                  <a:pt x="-11497" y="281303"/>
                  <a:pt x="-4605" y="170420"/>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3771411647">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11A3E6-A687-64B3-0396-194DBCC0F1A1}"/>
              </a:ext>
            </a:extLst>
          </p:cNvPr>
          <p:cNvSpPr>
            <a:spLocks noGrp="1"/>
          </p:cNvSpPr>
          <p:nvPr>
            <p:ph type="title"/>
          </p:nvPr>
        </p:nvSpPr>
        <p:spPr>
          <a:xfrm>
            <a:off x="588263" y="457200"/>
            <a:ext cx="11018520" cy="553998"/>
          </a:xfrm>
        </p:spPr>
        <p:txBody>
          <a:bodyPr>
            <a:normAutofit fontScale="90000"/>
          </a:bodyPr>
          <a:lstStyle/>
          <a:p>
            <a:r>
              <a:rPr kumimoji="0" lang="en-US" sz="3600" b="0" i="0" u="none" strike="noStrike" kern="0" cap="none" spc="-25"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Segoe UI Semibold" pitchFamily="34" charset="-122"/>
                <a:cs typeface="Segoe UI Semibold" pitchFamily="34" charset="-120"/>
              </a:rPr>
              <a:t>Microsoft Graph Connectors</a:t>
            </a:r>
            <a:endParaRPr lang="en-US"/>
          </a:p>
        </p:txBody>
      </p:sp>
      <p:sp>
        <p:nvSpPr>
          <p:cNvPr id="7" name="Rectangle 6">
            <a:extLst>
              <a:ext uri="{FF2B5EF4-FFF2-40B4-BE49-F238E27FC236}">
                <a16:creationId xmlns:a16="http://schemas.microsoft.com/office/drawing/2014/main" id="{9C978D53-483B-8764-9FCB-C40841323EB1}"/>
              </a:ext>
            </a:extLst>
          </p:cNvPr>
          <p:cNvSpPr/>
          <p:nvPr/>
        </p:nvSpPr>
        <p:spPr>
          <a:xfrm>
            <a:off x="3550752" y="1593600"/>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8A740DE2-B5A9-08B0-748F-1466DCF5CC40}"/>
              </a:ext>
            </a:extLst>
          </p:cNvPr>
          <p:cNvGrpSpPr/>
          <p:nvPr/>
        </p:nvGrpSpPr>
        <p:grpSpPr>
          <a:xfrm>
            <a:off x="2436841" y="2041710"/>
            <a:ext cx="1710616" cy="2066258"/>
            <a:chOff x="686285" y="2469831"/>
            <a:chExt cx="1506874" cy="1677723"/>
          </a:xfrm>
        </p:grpSpPr>
        <p:sp>
          <p:nvSpPr>
            <p:cNvPr id="9" name="TextBox 8">
              <a:extLst>
                <a:ext uri="{FF2B5EF4-FFF2-40B4-BE49-F238E27FC236}">
                  <a16:creationId xmlns:a16="http://schemas.microsoft.com/office/drawing/2014/main" id="{8CBB9388-6C60-2925-F957-CCCA3D424F9A}"/>
                </a:ext>
              </a:extLst>
            </p:cNvPr>
            <p:cNvSpPr txBox="1"/>
            <p:nvPr/>
          </p:nvSpPr>
          <p:spPr>
            <a:xfrm>
              <a:off x="686285" y="2469831"/>
              <a:ext cx="1506874" cy="517024"/>
            </a:xfrm>
            <a:custGeom>
              <a:avLst/>
              <a:gdLst>
                <a:gd name="connsiteX0" fmla="*/ 0 w 1506874"/>
                <a:gd name="connsiteY0" fmla="*/ 0 h 517024"/>
                <a:gd name="connsiteX1" fmla="*/ 487223 w 1506874"/>
                <a:gd name="connsiteY1" fmla="*/ 0 h 517024"/>
                <a:gd name="connsiteX2" fmla="*/ 944308 w 1506874"/>
                <a:gd name="connsiteY2" fmla="*/ 0 h 517024"/>
                <a:gd name="connsiteX3" fmla="*/ 1506874 w 1506874"/>
                <a:gd name="connsiteY3" fmla="*/ 0 h 517024"/>
                <a:gd name="connsiteX4" fmla="*/ 1506874 w 1506874"/>
                <a:gd name="connsiteY4" fmla="*/ 517024 h 517024"/>
                <a:gd name="connsiteX5" fmla="*/ 1034720 w 1506874"/>
                <a:gd name="connsiteY5" fmla="*/ 517024 h 517024"/>
                <a:gd name="connsiteX6" fmla="*/ 577635 w 1506874"/>
                <a:gd name="connsiteY6" fmla="*/ 517024 h 517024"/>
                <a:gd name="connsiteX7" fmla="*/ 0 w 1506874"/>
                <a:gd name="connsiteY7" fmla="*/ 517024 h 517024"/>
                <a:gd name="connsiteX8" fmla="*/ 0 w 1506874"/>
                <a:gd name="connsiteY8" fmla="*/ 0 h 51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874" h="517024" extrusionOk="0">
                  <a:moveTo>
                    <a:pt x="0" y="0"/>
                  </a:moveTo>
                  <a:cubicBezTo>
                    <a:pt x="103122" y="5757"/>
                    <a:pt x="341759" y="13013"/>
                    <a:pt x="487223" y="0"/>
                  </a:cubicBezTo>
                  <a:cubicBezTo>
                    <a:pt x="632687" y="-13013"/>
                    <a:pt x="726074" y="6366"/>
                    <a:pt x="944308" y="0"/>
                  </a:cubicBezTo>
                  <a:cubicBezTo>
                    <a:pt x="1162543" y="-6366"/>
                    <a:pt x="1385904" y="-10656"/>
                    <a:pt x="1506874" y="0"/>
                  </a:cubicBezTo>
                  <a:cubicBezTo>
                    <a:pt x="1494669" y="233124"/>
                    <a:pt x="1494129" y="413030"/>
                    <a:pt x="1506874" y="517024"/>
                  </a:cubicBezTo>
                  <a:cubicBezTo>
                    <a:pt x="1338731" y="509070"/>
                    <a:pt x="1130288" y="530435"/>
                    <a:pt x="1034720" y="517024"/>
                  </a:cubicBezTo>
                  <a:cubicBezTo>
                    <a:pt x="939152" y="503613"/>
                    <a:pt x="678226" y="519184"/>
                    <a:pt x="577635" y="517024"/>
                  </a:cubicBezTo>
                  <a:cubicBezTo>
                    <a:pt x="477044" y="514864"/>
                    <a:pt x="182802" y="545896"/>
                    <a:pt x="0" y="517024"/>
                  </a:cubicBezTo>
                  <a:cubicBezTo>
                    <a:pt x="-23872" y="322880"/>
                    <a:pt x="17076" y="151901"/>
                    <a:pt x="0" y="0"/>
                  </a:cubicBezTo>
                  <a:close/>
                </a:path>
              </a:pathLst>
            </a:custGeom>
            <a:noFill/>
            <a:ln>
              <a:noFill/>
              <a:extLst>
                <a:ext uri="{C807C97D-BFC1-408E-A445-0C87EB9F89A2}">
                  <ask:lineSketchStyleProps xmlns:ask="http://schemas.microsoft.com/office/drawing/2018/sketchyshapes" sd="2576707023">
                    <a:prstGeom prst="rect">
                      <a:avLst/>
                    </a:prstGeom>
                    <ask:type>
                      <ask:lineSketchFreehand/>
                    </ask:type>
                  </ask:lineSketchStyleProps>
                </a:ext>
              </a:extLst>
            </a:ln>
          </p:spPr>
          <p:txBody>
            <a:bodyPr wrap="square" lIns="182854" tIns="146284" rIns="182854" bIns="146284" rtlCol="0" anchor="t">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Search</a:t>
              </a:r>
            </a:p>
          </p:txBody>
        </p:sp>
        <p:grpSp>
          <p:nvGrpSpPr>
            <p:cNvPr id="10" name="Group 9">
              <a:extLst>
                <a:ext uri="{FF2B5EF4-FFF2-40B4-BE49-F238E27FC236}">
                  <a16:creationId xmlns:a16="http://schemas.microsoft.com/office/drawing/2014/main" id="{7ED92610-610A-9B8D-F5E8-71D5D9A77D45}"/>
                </a:ext>
              </a:extLst>
            </p:cNvPr>
            <p:cNvGrpSpPr/>
            <p:nvPr/>
          </p:nvGrpSpPr>
          <p:grpSpPr>
            <a:xfrm>
              <a:off x="960627" y="2992707"/>
              <a:ext cx="1022032" cy="1154847"/>
              <a:chOff x="853314" y="2471607"/>
              <a:chExt cx="1236658" cy="1397365"/>
            </a:xfrm>
          </p:grpSpPr>
          <p:sp>
            <p:nvSpPr>
              <p:cNvPr id="11" name="Rectangle 10">
                <a:extLst>
                  <a:ext uri="{FF2B5EF4-FFF2-40B4-BE49-F238E27FC236}">
                    <a16:creationId xmlns:a16="http://schemas.microsoft.com/office/drawing/2014/main" id="{22932DC0-39E8-AEE3-D455-77F1C5DC7C12}"/>
                  </a:ext>
                </a:extLst>
              </p:cNvPr>
              <p:cNvSpPr/>
              <p:nvPr/>
            </p:nvSpPr>
            <p:spPr>
              <a:xfrm>
                <a:off x="996156" y="3034008"/>
                <a:ext cx="897844" cy="747016"/>
              </a:xfrm>
              <a:custGeom>
                <a:avLst/>
                <a:gdLst>
                  <a:gd name="connsiteX0" fmla="*/ 0 w 897844"/>
                  <a:gd name="connsiteY0" fmla="*/ 0 h 747016"/>
                  <a:gd name="connsiteX1" fmla="*/ 448922 w 897844"/>
                  <a:gd name="connsiteY1" fmla="*/ 0 h 747016"/>
                  <a:gd name="connsiteX2" fmla="*/ 897844 w 897844"/>
                  <a:gd name="connsiteY2" fmla="*/ 0 h 747016"/>
                  <a:gd name="connsiteX3" fmla="*/ 897844 w 897844"/>
                  <a:gd name="connsiteY3" fmla="*/ 388448 h 747016"/>
                  <a:gd name="connsiteX4" fmla="*/ 897844 w 897844"/>
                  <a:gd name="connsiteY4" fmla="*/ 747016 h 747016"/>
                  <a:gd name="connsiteX5" fmla="*/ 475857 w 897844"/>
                  <a:gd name="connsiteY5" fmla="*/ 747016 h 747016"/>
                  <a:gd name="connsiteX6" fmla="*/ 0 w 897844"/>
                  <a:gd name="connsiteY6" fmla="*/ 747016 h 747016"/>
                  <a:gd name="connsiteX7" fmla="*/ 0 w 897844"/>
                  <a:gd name="connsiteY7" fmla="*/ 380978 h 747016"/>
                  <a:gd name="connsiteX8" fmla="*/ 0 w 897844"/>
                  <a:gd name="connsiteY8" fmla="*/ 0 h 74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844" h="747016" fill="none" extrusionOk="0">
                    <a:moveTo>
                      <a:pt x="0" y="0"/>
                    </a:moveTo>
                    <a:cubicBezTo>
                      <a:pt x="202048" y="-1802"/>
                      <a:pt x="314821" y="10765"/>
                      <a:pt x="448922" y="0"/>
                    </a:cubicBezTo>
                    <a:cubicBezTo>
                      <a:pt x="583023" y="-10765"/>
                      <a:pt x="776995" y="-7500"/>
                      <a:pt x="897844" y="0"/>
                    </a:cubicBezTo>
                    <a:cubicBezTo>
                      <a:pt x="911875" y="150637"/>
                      <a:pt x="891857" y="306243"/>
                      <a:pt x="897844" y="388448"/>
                    </a:cubicBezTo>
                    <a:cubicBezTo>
                      <a:pt x="903831" y="470653"/>
                      <a:pt x="898271" y="653043"/>
                      <a:pt x="897844" y="747016"/>
                    </a:cubicBezTo>
                    <a:cubicBezTo>
                      <a:pt x="756237" y="744873"/>
                      <a:pt x="565291" y="765504"/>
                      <a:pt x="475857" y="747016"/>
                    </a:cubicBezTo>
                    <a:cubicBezTo>
                      <a:pt x="386423" y="728528"/>
                      <a:pt x="163834" y="748553"/>
                      <a:pt x="0" y="747016"/>
                    </a:cubicBezTo>
                    <a:cubicBezTo>
                      <a:pt x="-5950" y="651890"/>
                      <a:pt x="11476" y="499691"/>
                      <a:pt x="0" y="380978"/>
                    </a:cubicBezTo>
                    <a:cubicBezTo>
                      <a:pt x="-11476" y="262265"/>
                      <a:pt x="13919" y="113083"/>
                      <a:pt x="0" y="0"/>
                    </a:cubicBezTo>
                    <a:close/>
                  </a:path>
                  <a:path w="897844" h="747016" stroke="0" extrusionOk="0">
                    <a:moveTo>
                      <a:pt x="0" y="0"/>
                    </a:moveTo>
                    <a:cubicBezTo>
                      <a:pt x="186114" y="-4666"/>
                      <a:pt x="262624" y="14147"/>
                      <a:pt x="421987" y="0"/>
                    </a:cubicBezTo>
                    <a:cubicBezTo>
                      <a:pt x="581350" y="-14147"/>
                      <a:pt x="737501" y="-19770"/>
                      <a:pt x="897844" y="0"/>
                    </a:cubicBezTo>
                    <a:cubicBezTo>
                      <a:pt x="907432" y="98455"/>
                      <a:pt x="891255" y="260997"/>
                      <a:pt x="897844" y="358568"/>
                    </a:cubicBezTo>
                    <a:cubicBezTo>
                      <a:pt x="904433" y="456139"/>
                      <a:pt x="909987" y="622804"/>
                      <a:pt x="897844" y="747016"/>
                    </a:cubicBezTo>
                    <a:cubicBezTo>
                      <a:pt x="773408" y="749799"/>
                      <a:pt x="566732" y="751664"/>
                      <a:pt x="466879" y="747016"/>
                    </a:cubicBezTo>
                    <a:cubicBezTo>
                      <a:pt x="367026" y="742368"/>
                      <a:pt x="205167" y="745765"/>
                      <a:pt x="0" y="747016"/>
                    </a:cubicBezTo>
                    <a:cubicBezTo>
                      <a:pt x="-9450" y="654165"/>
                      <a:pt x="-3577" y="487265"/>
                      <a:pt x="0" y="373508"/>
                    </a:cubicBezTo>
                    <a:cubicBezTo>
                      <a:pt x="3577" y="259751"/>
                      <a:pt x="7348" y="164506"/>
                      <a:pt x="0" y="0"/>
                    </a:cubicBezTo>
                    <a:close/>
                  </a:path>
                </a:pathLst>
              </a:custGeom>
              <a:solidFill>
                <a:schemeClr val="bg1"/>
              </a:solidFill>
              <a:ln>
                <a:solidFill>
                  <a:schemeClr val="tx1"/>
                </a:solidFill>
                <a:extLst>
                  <a:ext uri="{C807C97D-BFC1-408E-A445-0C87EB9F89A2}">
                    <ask:lineSketchStyleProps xmlns:ask="http://schemas.microsoft.com/office/drawing/2018/sketchyshapes" sd="80312782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EC65C958-B989-59F4-5E5B-A69E1091A8DC}"/>
                  </a:ext>
                </a:extLst>
              </p:cNvPr>
              <p:cNvGrpSpPr/>
              <p:nvPr/>
            </p:nvGrpSpPr>
            <p:grpSpPr>
              <a:xfrm>
                <a:off x="853314" y="2471607"/>
                <a:ext cx="1116012" cy="1397365"/>
                <a:chOff x="853314" y="2601212"/>
                <a:chExt cx="1116012" cy="1397365"/>
              </a:xfrm>
            </p:grpSpPr>
            <p:sp>
              <p:nvSpPr>
                <p:cNvPr id="17" name="Freeform 8">
                  <a:extLst>
                    <a:ext uri="{FF2B5EF4-FFF2-40B4-BE49-F238E27FC236}">
                      <a16:creationId xmlns:a16="http://schemas.microsoft.com/office/drawing/2014/main" id="{E562F729-BEAD-F252-E697-04F4BCA773A6}"/>
                    </a:ext>
                  </a:extLst>
                </p:cNvPr>
                <p:cNvSpPr>
                  <a:spLocks/>
                </p:cNvSpPr>
                <p:nvPr/>
              </p:nvSpPr>
              <p:spPr bwMode="auto">
                <a:xfrm>
                  <a:off x="996156" y="3361130"/>
                  <a:ext cx="370603" cy="523502"/>
                </a:xfrm>
                <a:custGeom>
                  <a:avLst/>
                  <a:gdLst>
                    <a:gd name="connsiteX0" fmla="*/ 370603 w 370603"/>
                    <a:gd name="connsiteY0" fmla="*/ 0 h 523502"/>
                    <a:gd name="connsiteX1" fmla="*/ 370603 w 370603"/>
                    <a:gd name="connsiteY1" fmla="*/ 0 h 523502"/>
                    <a:gd name="connsiteX2" fmla="*/ 0 w 370603"/>
                    <a:gd name="connsiteY2" fmla="*/ 0 h 523502"/>
                    <a:gd name="connsiteX3" fmla="*/ 0 w 370603"/>
                    <a:gd name="connsiteY3" fmla="*/ 523502 h 523502"/>
                    <a:gd name="connsiteX4" fmla="*/ 370603 w 370603"/>
                    <a:gd name="connsiteY4" fmla="*/ 523502 h 523502"/>
                    <a:gd name="connsiteX5" fmla="*/ 370603 w 370603"/>
                    <a:gd name="connsiteY5" fmla="*/ 0 h 52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603" h="523502" fill="none" extrusionOk="0">
                      <a:moveTo>
                        <a:pt x="370603" y="0"/>
                      </a:moveTo>
                      <a:lnTo>
                        <a:pt x="370603" y="0"/>
                      </a:lnTo>
                      <a:cubicBezTo>
                        <a:pt x="212653" y="7608"/>
                        <a:pt x="104129" y="13585"/>
                        <a:pt x="0" y="0"/>
                      </a:cubicBezTo>
                      <a:cubicBezTo>
                        <a:pt x="-17371" y="259903"/>
                        <a:pt x="11741" y="394126"/>
                        <a:pt x="0" y="523502"/>
                      </a:cubicBezTo>
                      <a:cubicBezTo>
                        <a:pt x="82832" y="507690"/>
                        <a:pt x="199748" y="525405"/>
                        <a:pt x="370603" y="523502"/>
                      </a:cubicBezTo>
                      <a:cubicBezTo>
                        <a:pt x="373172" y="371056"/>
                        <a:pt x="344740" y="169391"/>
                        <a:pt x="370603" y="0"/>
                      </a:cubicBezTo>
                      <a:close/>
                    </a:path>
                    <a:path w="370603" h="523502" stroke="0" extrusionOk="0">
                      <a:moveTo>
                        <a:pt x="370603" y="0"/>
                      </a:moveTo>
                      <a:lnTo>
                        <a:pt x="370603" y="0"/>
                      </a:lnTo>
                      <a:cubicBezTo>
                        <a:pt x="239735" y="-3303"/>
                        <a:pt x="179422" y="12711"/>
                        <a:pt x="0" y="0"/>
                      </a:cubicBezTo>
                      <a:cubicBezTo>
                        <a:pt x="-12298" y="217140"/>
                        <a:pt x="10126" y="278441"/>
                        <a:pt x="0" y="523502"/>
                      </a:cubicBezTo>
                      <a:cubicBezTo>
                        <a:pt x="121898" y="511540"/>
                        <a:pt x="265344" y="510230"/>
                        <a:pt x="370603" y="523502"/>
                      </a:cubicBezTo>
                      <a:cubicBezTo>
                        <a:pt x="386380" y="388035"/>
                        <a:pt x="351834" y="165767"/>
                        <a:pt x="370603" y="0"/>
                      </a:cubicBezTo>
                      <a:close/>
                    </a:path>
                  </a:pathLst>
                </a:custGeom>
                <a:solidFill>
                  <a:schemeClr val="tx1"/>
                </a:solidFill>
                <a:ln w="0">
                  <a:solidFill>
                    <a:schemeClr val="tx1"/>
                  </a:solidFill>
                  <a:prstDash val="solid"/>
                  <a:round/>
                  <a:headEnd/>
                  <a:tailEnd/>
                  <a:extLst>
                    <a:ext uri="{C807C97D-BFC1-408E-A445-0C87EB9F89A2}">
                      <ask:lineSketchStyleProps xmlns:ask="http://schemas.microsoft.com/office/drawing/2018/sketchyshapes" sd="4106273711">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313B73A8-8447-35AC-51A6-8A41F86BA376}"/>
                    </a:ext>
                  </a:extLst>
                </p:cNvPr>
                <p:cNvSpPr>
                  <a:spLocks/>
                </p:cNvSpPr>
                <p:nvPr/>
              </p:nvSpPr>
              <p:spPr bwMode="auto">
                <a:xfrm>
                  <a:off x="1015239" y="3010542"/>
                  <a:ext cx="795337" cy="153071"/>
                </a:xfrm>
                <a:custGeom>
                  <a:avLst/>
                  <a:gdLst>
                    <a:gd name="connsiteX0" fmla="*/ 795337 w 795337"/>
                    <a:gd name="connsiteY0" fmla="*/ 0 h 153071"/>
                    <a:gd name="connsiteX1" fmla="*/ 795337 w 795337"/>
                    <a:gd name="connsiteY1" fmla="*/ 0 h 153071"/>
                    <a:gd name="connsiteX2" fmla="*/ 413575 w 795337"/>
                    <a:gd name="connsiteY2" fmla="*/ 0 h 153071"/>
                    <a:gd name="connsiteX3" fmla="*/ 0 w 795337"/>
                    <a:gd name="connsiteY3" fmla="*/ 0 h 153071"/>
                    <a:gd name="connsiteX4" fmla="*/ 0 w 795337"/>
                    <a:gd name="connsiteY4" fmla="*/ 153071 h 153071"/>
                    <a:gd name="connsiteX5" fmla="*/ 397669 w 795337"/>
                    <a:gd name="connsiteY5" fmla="*/ 153071 h 153071"/>
                    <a:gd name="connsiteX6" fmla="*/ 795337 w 795337"/>
                    <a:gd name="connsiteY6" fmla="*/ 153071 h 153071"/>
                    <a:gd name="connsiteX7" fmla="*/ 795337 w 795337"/>
                    <a:gd name="connsiteY7" fmla="*/ 0 h 1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337" h="153071" fill="none" extrusionOk="0">
                      <a:moveTo>
                        <a:pt x="795337" y="0"/>
                      </a:moveTo>
                      <a:lnTo>
                        <a:pt x="795337" y="0"/>
                      </a:lnTo>
                      <a:cubicBezTo>
                        <a:pt x="693403" y="-11086"/>
                        <a:pt x="507435" y="1992"/>
                        <a:pt x="413575" y="0"/>
                      </a:cubicBezTo>
                      <a:cubicBezTo>
                        <a:pt x="319715" y="-1992"/>
                        <a:pt x="119650" y="-17017"/>
                        <a:pt x="0" y="0"/>
                      </a:cubicBezTo>
                      <a:cubicBezTo>
                        <a:pt x="-4327" y="58716"/>
                        <a:pt x="-6246" y="90197"/>
                        <a:pt x="0" y="153071"/>
                      </a:cubicBezTo>
                      <a:cubicBezTo>
                        <a:pt x="169554" y="147467"/>
                        <a:pt x="276719" y="170198"/>
                        <a:pt x="397669" y="153071"/>
                      </a:cubicBezTo>
                      <a:cubicBezTo>
                        <a:pt x="518619" y="135944"/>
                        <a:pt x="710396" y="135720"/>
                        <a:pt x="795337" y="153071"/>
                      </a:cubicBezTo>
                      <a:cubicBezTo>
                        <a:pt x="799016" y="91650"/>
                        <a:pt x="790393" y="34386"/>
                        <a:pt x="795337" y="0"/>
                      </a:cubicBezTo>
                      <a:close/>
                    </a:path>
                    <a:path w="795337" h="153071" stroke="0" extrusionOk="0">
                      <a:moveTo>
                        <a:pt x="795337" y="0"/>
                      </a:moveTo>
                      <a:lnTo>
                        <a:pt x="795337" y="0"/>
                      </a:lnTo>
                      <a:cubicBezTo>
                        <a:pt x="652131" y="-13294"/>
                        <a:pt x="509009" y="1978"/>
                        <a:pt x="381762" y="0"/>
                      </a:cubicBezTo>
                      <a:cubicBezTo>
                        <a:pt x="254516" y="-1978"/>
                        <a:pt x="103711" y="10775"/>
                        <a:pt x="0" y="0"/>
                      </a:cubicBezTo>
                      <a:cubicBezTo>
                        <a:pt x="-7185" y="56403"/>
                        <a:pt x="6535" y="84154"/>
                        <a:pt x="0" y="153071"/>
                      </a:cubicBezTo>
                      <a:cubicBezTo>
                        <a:pt x="87380" y="145873"/>
                        <a:pt x="273328" y="155829"/>
                        <a:pt x="413575" y="153071"/>
                      </a:cubicBezTo>
                      <a:cubicBezTo>
                        <a:pt x="553822" y="150313"/>
                        <a:pt x="616998" y="169934"/>
                        <a:pt x="795337" y="153071"/>
                      </a:cubicBezTo>
                      <a:cubicBezTo>
                        <a:pt x="790162" y="100970"/>
                        <a:pt x="798419" y="55631"/>
                        <a:pt x="795337" y="0"/>
                      </a:cubicBezTo>
                      <a:close/>
                    </a:path>
                  </a:pathLst>
                </a:custGeom>
                <a:solidFill>
                  <a:schemeClr val="tx1"/>
                </a:solidFill>
                <a:ln w="0">
                  <a:solidFill>
                    <a:schemeClr val="tx1"/>
                  </a:solidFill>
                  <a:prstDash val="solid"/>
                  <a:round/>
                  <a:headEnd/>
                  <a:tailEnd/>
                  <a:extLst>
                    <a:ext uri="{C807C97D-BFC1-408E-A445-0C87EB9F89A2}">
                      <ask:lineSketchStyleProps xmlns:ask="http://schemas.microsoft.com/office/drawing/2018/sketchyshapes" sd="3936517736">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6521A1F8-A58A-AC2C-5CFA-DB20745F1D1A}"/>
                    </a:ext>
                  </a:extLst>
                </p:cNvPr>
                <p:cNvSpPr>
                  <a:spLocks/>
                </p:cNvSpPr>
                <p:nvPr/>
              </p:nvSpPr>
              <p:spPr bwMode="auto">
                <a:xfrm>
                  <a:off x="1489901" y="3520740"/>
                  <a:ext cx="239712" cy="239712"/>
                </a:xfrm>
                <a:custGeom>
                  <a:avLst/>
                  <a:gdLst>
                    <a:gd name="connsiteX0" fmla="*/ 239712 w 239712"/>
                    <a:gd name="connsiteY0" fmla="*/ 0 h 239712"/>
                    <a:gd name="connsiteX1" fmla="*/ 239712 w 239712"/>
                    <a:gd name="connsiteY1" fmla="*/ 0 h 239712"/>
                    <a:gd name="connsiteX2" fmla="*/ 0 w 239712"/>
                    <a:gd name="connsiteY2" fmla="*/ 0 h 239712"/>
                    <a:gd name="connsiteX3" fmla="*/ 0 w 239712"/>
                    <a:gd name="connsiteY3" fmla="*/ 239712 h 239712"/>
                    <a:gd name="connsiteX4" fmla="*/ 239712 w 239712"/>
                    <a:gd name="connsiteY4" fmla="*/ 239712 h 239712"/>
                    <a:gd name="connsiteX5" fmla="*/ 239712 w 239712"/>
                    <a:gd name="connsiteY5" fmla="*/ 0 h 23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712" h="239712" fill="none" extrusionOk="0">
                      <a:moveTo>
                        <a:pt x="239712" y="0"/>
                      </a:moveTo>
                      <a:lnTo>
                        <a:pt x="239712" y="0"/>
                      </a:lnTo>
                      <a:cubicBezTo>
                        <a:pt x="175088" y="8592"/>
                        <a:pt x="68005" y="-8502"/>
                        <a:pt x="0" y="0"/>
                      </a:cubicBezTo>
                      <a:cubicBezTo>
                        <a:pt x="555" y="89354"/>
                        <a:pt x="168" y="164419"/>
                        <a:pt x="0" y="239712"/>
                      </a:cubicBezTo>
                      <a:cubicBezTo>
                        <a:pt x="55766" y="244828"/>
                        <a:pt x="158397" y="240359"/>
                        <a:pt x="239712" y="239712"/>
                      </a:cubicBezTo>
                      <a:cubicBezTo>
                        <a:pt x="229320" y="149449"/>
                        <a:pt x="231401" y="47968"/>
                        <a:pt x="239712" y="0"/>
                      </a:cubicBezTo>
                      <a:close/>
                    </a:path>
                    <a:path w="239712" h="239712" stroke="0" extrusionOk="0">
                      <a:moveTo>
                        <a:pt x="239712" y="0"/>
                      </a:moveTo>
                      <a:lnTo>
                        <a:pt x="239712" y="0"/>
                      </a:lnTo>
                      <a:cubicBezTo>
                        <a:pt x="129141" y="4749"/>
                        <a:pt x="109571" y="-5589"/>
                        <a:pt x="0" y="0"/>
                      </a:cubicBezTo>
                      <a:cubicBezTo>
                        <a:pt x="391" y="109840"/>
                        <a:pt x="-688" y="166261"/>
                        <a:pt x="0" y="239712"/>
                      </a:cubicBezTo>
                      <a:cubicBezTo>
                        <a:pt x="103944" y="247488"/>
                        <a:pt x="128768" y="242589"/>
                        <a:pt x="239712" y="239712"/>
                      </a:cubicBezTo>
                      <a:cubicBezTo>
                        <a:pt x="234587" y="162253"/>
                        <a:pt x="239739" y="49698"/>
                        <a:pt x="239712" y="0"/>
                      </a:cubicBezTo>
                      <a:close/>
                    </a:path>
                  </a:pathLst>
                </a:custGeom>
                <a:solidFill>
                  <a:srgbClr val="C1C1C1"/>
                </a:solidFill>
                <a:ln w="0">
                  <a:solidFill>
                    <a:schemeClr val="tx1"/>
                  </a:solidFill>
                  <a:prstDash val="solid"/>
                  <a:round/>
                  <a:headEnd/>
                  <a:tailEnd/>
                  <a:extLst>
                    <a:ext uri="{C807C97D-BFC1-408E-A445-0C87EB9F89A2}">
                      <ask:lineSketchStyleProps xmlns:ask="http://schemas.microsoft.com/office/drawing/2018/sketchyshapes" sd="1651106246">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40002A95-5E0E-5B5E-5393-95AE330D9CF2}"/>
                    </a:ext>
                  </a:extLst>
                </p:cNvPr>
                <p:cNvSpPr>
                  <a:spLocks noEditPoints="1"/>
                </p:cNvSpPr>
                <p:nvPr/>
              </p:nvSpPr>
              <p:spPr bwMode="auto">
                <a:xfrm>
                  <a:off x="853314" y="2728578"/>
                  <a:ext cx="1116012" cy="1269999"/>
                </a:xfrm>
                <a:custGeom>
                  <a:avLst/>
                  <a:gdLst>
                    <a:gd name="connsiteX0" fmla="*/ 0 w 1116012"/>
                    <a:gd name="connsiteY0" fmla="*/ 1269999 h 1269999"/>
                    <a:gd name="connsiteX1" fmla="*/ 0 w 1116012"/>
                    <a:gd name="connsiteY1" fmla="*/ 1269999 h 1269999"/>
                    <a:gd name="connsiteX2" fmla="*/ 535686 w 1116012"/>
                    <a:gd name="connsiteY2" fmla="*/ 1269999 h 1269999"/>
                    <a:gd name="connsiteX3" fmla="*/ 1116012 w 1116012"/>
                    <a:gd name="connsiteY3" fmla="*/ 1269999 h 1269999"/>
                    <a:gd name="connsiteX4" fmla="*/ 1116012 w 1116012"/>
                    <a:gd name="connsiteY4" fmla="*/ 622300 h 1269999"/>
                    <a:gd name="connsiteX5" fmla="*/ 1116012 w 1116012"/>
                    <a:gd name="connsiteY5" fmla="*/ 0 h 1269999"/>
                    <a:gd name="connsiteX6" fmla="*/ 535686 w 1116012"/>
                    <a:gd name="connsiteY6" fmla="*/ 0 h 1269999"/>
                    <a:gd name="connsiteX7" fmla="*/ 0 w 1116012"/>
                    <a:gd name="connsiteY7" fmla="*/ 0 h 1269999"/>
                    <a:gd name="connsiteX8" fmla="*/ 0 w 1116012"/>
                    <a:gd name="connsiteY8" fmla="*/ 635000 h 1269999"/>
                    <a:gd name="connsiteX9" fmla="*/ 0 w 1116012"/>
                    <a:gd name="connsiteY9" fmla="*/ 1269999 h 1269999"/>
                    <a:gd name="connsiteX10" fmla="*/ 161598 w 1116012"/>
                    <a:gd name="connsiteY10" fmla="*/ 155447 h 1269999"/>
                    <a:gd name="connsiteX11" fmla="*/ 161598 w 1116012"/>
                    <a:gd name="connsiteY11" fmla="*/ 155447 h 1269999"/>
                    <a:gd name="connsiteX12" fmla="*/ 551554 w 1116012"/>
                    <a:gd name="connsiteY12" fmla="*/ 155447 h 1269999"/>
                    <a:gd name="connsiteX13" fmla="*/ 957426 w 1116012"/>
                    <a:gd name="connsiteY13" fmla="*/ 155447 h 1269999"/>
                    <a:gd name="connsiteX14" fmla="*/ 957426 w 1116012"/>
                    <a:gd name="connsiteY14" fmla="*/ 236092 h 1269999"/>
                    <a:gd name="connsiteX15" fmla="*/ 543595 w 1116012"/>
                    <a:gd name="connsiteY15" fmla="*/ 236092 h 1269999"/>
                    <a:gd name="connsiteX16" fmla="*/ 161598 w 1116012"/>
                    <a:gd name="connsiteY16" fmla="*/ 236092 h 1269999"/>
                    <a:gd name="connsiteX17" fmla="*/ 161598 w 1116012"/>
                    <a:gd name="connsiteY17" fmla="*/ 155447 h 1269999"/>
                    <a:gd name="connsiteX18" fmla="*/ 161598 w 1116012"/>
                    <a:gd name="connsiteY18" fmla="*/ 310768 h 1269999"/>
                    <a:gd name="connsiteX19" fmla="*/ 161598 w 1116012"/>
                    <a:gd name="connsiteY19" fmla="*/ 310768 h 1269999"/>
                    <a:gd name="connsiteX20" fmla="*/ 567470 w 1116012"/>
                    <a:gd name="connsiteY20" fmla="*/ 310768 h 1269999"/>
                    <a:gd name="connsiteX21" fmla="*/ 957426 w 1116012"/>
                    <a:gd name="connsiteY21" fmla="*/ 310768 h 1269999"/>
                    <a:gd name="connsiteX22" fmla="*/ 957426 w 1116012"/>
                    <a:gd name="connsiteY22" fmla="*/ 391413 h 1269999"/>
                    <a:gd name="connsiteX23" fmla="*/ 575429 w 1116012"/>
                    <a:gd name="connsiteY23" fmla="*/ 391413 h 1269999"/>
                    <a:gd name="connsiteX24" fmla="*/ 161598 w 1116012"/>
                    <a:gd name="connsiteY24" fmla="*/ 391413 h 1269999"/>
                    <a:gd name="connsiteX25" fmla="*/ 161598 w 1116012"/>
                    <a:gd name="connsiteY25" fmla="*/ 310768 h 1269999"/>
                    <a:gd name="connsiteX26" fmla="*/ 161598 w 1116012"/>
                    <a:gd name="connsiteY26" fmla="*/ 487044 h 1269999"/>
                    <a:gd name="connsiteX27" fmla="*/ 161598 w 1116012"/>
                    <a:gd name="connsiteY27" fmla="*/ 487044 h 1269999"/>
                    <a:gd name="connsiteX28" fmla="*/ 551554 w 1116012"/>
                    <a:gd name="connsiteY28" fmla="*/ 487044 h 1269999"/>
                    <a:gd name="connsiteX29" fmla="*/ 957426 w 1116012"/>
                    <a:gd name="connsiteY29" fmla="*/ 487044 h 1269999"/>
                    <a:gd name="connsiteX30" fmla="*/ 957426 w 1116012"/>
                    <a:gd name="connsiteY30" fmla="*/ 564768 h 1269999"/>
                    <a:gd name="connsiteX31" fmla="*/ 543595 w 1116012"/>
                    <a:gd name="connsiteY31" fmla="*/ 564768 h 1269999"/>
                    <a:gd name="connsiteX32" fmla="*/ 161598 w 1116012"/>
                    <a:gd name="connsiteY32" fmla="*/ 564768 h 1269999"/>
                    <a:gd name="connsiteX33" fmla="*/ 161598 w 1116012"/>
                    <a:gd name="connsiteY33" fmla="*/ 487044 h 1269999"/>
                    <a:gd name="connsiteX34" fmla="*/ 559456 w 1116012"/>
                    <a:gd name="connsiteY34" fmla="*/ 711199 h 1269999"/>
                    <a:gd name="connsiteX35" fmla="*/ 559456 w 1116012"/>
                    <a:gd name="connsiteY35" fmla="*/ 711199 h 1269999"/>
                    <a:gd name="connsiteX36" fmla="*/ 957426 w 1116012"/>
                    <a:gd name="connsiteY36" fmla="*/ 711199 h 1269999"/>
                    <a:gd name="connsiteX37" fmla="*/ 957426 w 1116012"/>
                    <a:gd name="connsiteY37" fmla="*/ 1108582 h 1269999"/>
                    <a:gd name="connsiteX38" fmla="*/ 559456 w 1116012"/>
                    <a:gd name="connsiteY38" fmla="*/ 1108582 h 1269999"/>
                    <a:gd name="connsiteX39" fmla="*/ 559456 w 1116012"/>
                    <a:gd name="connsiteY39" fmla="*/ 711199 h 1269999"/>
                    <a:gd name="connsiteX40" fmla="*/ 161598 w 1116012"/>
                    <a:gd name="connsiteY40" fmla="*/ 711199 h 1269999"/>
                    <a:gd name="connsiteX41" fmla="*/ 161598 w 1116012"/>
                    <a:gd name="connsiteY41" fmla="*/ 711199 h 1269999"/>
                    <a:gd name="connsiteX42" fmla="*/ 478769 w 1116012"/>
                    <a:gd name="connsiteY42" fmla="*/ 711199 h 1269999"/>
                    <a:gd name="connsiteX43" fmla="*/ 478769 w 1116012"/>
                    <a:gd name="connsiteY43" fmla="*/ 791844 h 1269999"/>
                    <a:gd name="connsiteX44" fmla="*/ 161598 w 1116012"/>
                    <a:gd name="connsiteY44" fmla="*/ 791844 h 1269999"/>
                    <a:gd name="connsiteX45" fmla="*/ 161598 w 1116012"/>
                    <a:gd name="connsiteY45" fmla="*/ 711199 h 1269999"/>
                    <a:gd name="connsiteX46" fmla="*/ 161598 w 1116012"/>
                    <a:gd name="connsiteY46" fmla="*/ 869568 h 1269999"/>
                    <a:gd name="connsiteX47" fmla="*/ 161598 w 1116012"/>
                    <a:gd name="connsiteY47" fmla="*/ 869568 h 1269999"/>
                    <a:gd name="connsiteX48" fmla="*/ 478769 w 1116012"/>
                    <a:gd name="connsiteY48" fmla="*/ 869568 h 1269999"/>
                    <a:gd name="connsiteX49" fmla="*/ 478769 w 1116012"/>
                    <a:gd name="connsiteY49" fmla="*/ 950213 h 1269999"/>
                    <a:gd name="connsiteX50" fmla="*/ 161598 w 1116012"/>
                    <a:gd name="connsiteY50" fmla="*/ 950213 h 1269999"/>
                    <a:gd name="connsiteX51" fmla="*/ 161598 w 1116012"/>
                    <a:gd name="connsiteY51" fmla="*/ 869568 h 1269999"/>
                    <a:gd name="connsiteX52" fmla="*/ 161598 w 1116012"/>
                    <a:gd name="connsiteY52" fmla="*/ 1030985 h 1269999"/>
                    <a:gd name="connsiteX53" fmla="*/ 161598 w 1116012"/>
                    <a:gd name="connsiteY53" fmla="*/ 1030985 h 1269999"/>
                    <a:gd name="connsiteX54" fmla="*/ 478769 w 1116012"/>
                    <a:gd name="connsiteY54" fmla="*/ 1030985 h 1269999"/>
                    <a:gd name="connsiteX55" fmla="*/ 478769 w 1116012"/>
                    <a:gd name="connsiteY55" fmla="*/ 1108582 h 1269999"/>
                    <a:gd name="connsiteX56" fmla="*/ 161598 w 1116012"/>
                    <a:gd name="connsiteY56" fmla="*/ 1108582 h 1269999"/>
                    <a:gd name="connsiteX57" fmla="*/ 161598 w 1116012"/>
                    <a:gd name="connsiteY57" fmla="*/ 1030985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16012" h="1269999" fill="none" extrusionOk="0">
                      <a:moveTo>
                        <a:pt x="0" y="1269999"/>
                      </a:moveTo>
                      <a:lnTo>
                        <a:pt x="0" y="1269999"/>
                      </a:lnTo>
                      <a:cubicBezTo>
                        <a:pt x="147349" y="1283920"/>
                        <a:pt x="422346" y="1295286"/>
                        <a:pt x="535686" y="1269999"/>
                      </a:cubicBezTo>
                      <a:cubicBezTo>
                        <a:pt x="649026" y="1244712"/>
                        <a:pt x="826527" y="1251020"/>
                        <a:pt x="1116012" y="1269999"/>
                      </a:cubicBezTo>
                      <a:cubicBezTo>
                        <a:pt x="1123572" y="1023362"/>
                        <a:pt x="1107717" y="843151"/>
                        <a:pt x="1116012" y="622300"/>
                      </a:cubicBezTo>
                      <a:cubicBezTo>
                        <a:pt x="1124307" y="401449"/>
                        <a:pt x="1122273" y="204700"/>
                        <a:pt x="1116012" y="0"/>
                      </a:cubicBezTo>
                      <a:cubicBezTo>
                        <a:pt x="836873" y="26887"/>
                        <a:pt x="768892" y="-8482"/>
                        <a:pt x="535686" y="0"/>
                      </a:cubicBezTo>
                      <a:cubicBezTo>
                        <a:pt x="302480" y="8482"/>
                        <a:pt x="236204" y="9283"/>
                        <a:pt x="0" y="0"/>
                      </a:cubicBezTo>
                      <a:cubicBezTo>
                        <a:pt x="-7081" y="212748"/>
                        <a:pt x="-24955" y="502870"/>
                        <a:pt x="0" y="635000"/>
                      </a:cubicBezTo>
                      <a:cubicBezTo>
                        <a:pt x="24955" y="767130"/>
                        <a:pt x="25039" y="1101587"/>
                        <a:pt x="0" y="1269999"/>
                      </a:cubicBezTo>
                      <a:close/>
                      <a:moveTo>
                        <a:pt x="161598" y="155447"/>
                      </a:moveTo>
                      <a:lnTo>
                        <a:pt x="161598" y="155447"/>
                      </a:lnTo>
                      <a:cubicBezTo>
                        <a:pt x="261706" y="159844"/>
                        <a:pt x="469280" y="167034"/>
                        <a:pt x="551554" y="155447"/>
                      </a:cubicBezTo>
                      <a:cubicBezTo>
                        <a:pt x="633828" y="143860"/>
                        <a:pt x="875259" y="175685"/>
                        <a:pt x="957426" y="155447"/>
                      </a:cubicBezTo>
                      <a:cubicBezTo>
                        <a:pt x="957379" y="182608"/>
                        <a:pt x="954516" y="217942"/>
                        <a:pt x="957426" y="236092"/>
                      </a:cubicBezTo>
                      <a:cubicBezTo>
                        <a:pt x="757244" y="239221"/>
                        <a:pt x="715884" y="242942"/>
                        <a:pt x="543595" y="236092"/>
                      </a:cubicBezTo>
                      <a:cubicBezTo>
                        <a:pt x="371306" y="229242"/>
                        <a:pt x="246278" y="218307"/>
                        <a:pt x="161598" y="236092"/>
                      </a:cubicBezTo>
                      <a:cubicBezTo>
                        <a:pt x="162157" y="199792"/>
                        <a:pt x="163356" y="173532"/>
                        <a:pt x="161598" y="155447"/>
                      </a:cubicBezTo>
                      <a:close/>
                      <a:moveTo>
                        <a:pt x="161598" y="310768"/>
                      </a:moveTo>
                      <a:lnTo>
                        <a:pt x="161598" y="310768"/>
                      </a:lnTo>
                      <a:cubicBezTo>
                        <a:pt x="288229" y="320126"/>
                        <a:pt x="381353" y="314750"/>
                        <a:pt x="567470" y="310768"/>
                      </a:cubicBezTo>
                      <a:cubicBezTo>
                        <a:pt x="753587" y="306786"/>
                        <a:pt x="864948" y="325290"/>
                        <a:pt x="957426" y="310768"/>
                      </a:cubicBezTo>
                      <a:cubicBezTo>
                        <a:pt x="954503" y="331915"/>
                        <a:pt x="957202" y="363617"/>
                        <a:pt x="957426" y="391413"/>
                      </a:cubicBezTo>
                      <a:cubicBezTo>
                        <a:pt x="779605" y="392809"/>
                        <a:pt x="691388" y="393302"/>
                        <a:pt x="575429" y="391413"/>
                      </a:cubicBezTo>
                      <a:cubicBezTo>
                        <a:pt x="459470" y="389524"/>
                        <a:pt x="331659" y="383519"/>
                        <a:pt x="161598" y="391413"/>
                      </a:cubicBezTo>
                      <a:cubicBezTo>
                        <a:pt x="159742" y="365798"/>
                        <a:pt x="164643" y="339160"/>
                        <a:pt x="161598" y="310768"/>
                      </a:cubicBezTo>
                      <a:close/>
                      <a:moveTo>
                        <a:pt x="161598" y="487044"/>
                      </a:moveTo>
                      <a:lnTo>
                        <a:pt x="161598" y="487044"/>
                      </a:lnTo>
                      <a:cubicBezTo>
                        <a:pt x="266501" y="474873"/>
                        <a:pt x="435662" y="484863"/>
                        <a:pt x="551554" y="487044"/>
                      </a:cubicBezTo>
                      <a:cubicBezTo>
                        <a:pt x="667446" y="489225"/>
                        <a:pt x="832479" y="491482"/>
                        <a:pt x="957426" y="487044"/>
                      </a:cubicBezTo>
                      <a:cubicBezTo>
                        <a:pt x="960207" y="507213"/>
                        <a:pt x="955452" y="547208"/>
                        <a:pt x="957426" y="564768"/>
                      </a:cubicBezTo>
                      <a:cubicBezTo>
                        <a:pt x="775118" y="556737"/>
                        <a:pt x="629590" y="555061"/>
                        <a:pt x="543595" y="564768"/>
                      </a:cubicBezTo>
                      <a:cubicBezTo>
                        <a:pt x="457600" y="574475"/>
                        <a:pt x="259469" y="549372"/>
                        <a:pt x="161598" y="564768"/>
                      </a:cubicBezTo>
                      <a:cubicBezTo>
                        <a:pt x="164347" y="537118"/>
                        <a:pt x="159206" y="525110"/>
                        <a:pt x="161598" y="487044"/>
                      </a:cubicBezTo>
                      <a:close/>
                      <a:moveTo>
                        <a:pt x="559456" y="711199"/>
                      </a:moveTo>
                      <a:lnTo>
                        <a:pt x="559456" y="711199"/>
                      </a:lnTo>
                      <a:cubicBezTo>
                        <a:pt x="716719" y="712305"/>
                        <a:pt x="759737" y="705695"/>
                        <a:pt x="957426" y="711199"/>
                      </a:cubicBezTo>
                      <a:cubicBezTo>
                        <a:pt x="942825" y="870870"/>
                        <a:pt x="965513" y="939667"/>
                        <a:pt x="957426" y="1108582"/>
                      </a:cubicBezTo>
                      <a:cubicBezTo>
                        <a:pt x="831828" y="1099274"/>
                        <a:pt x="712991" y="1102597"/>
                        <a:pt x="559456" y="1108582"/>
                      </a:cubicBezTo>
                      <a:cubicBezTo>
                        <a:pt x="578753" y="986640"/>
                        <a:pt x="566750" y="907064"/>
                        <a:pt x="559456" y="711199"/>
                      </a:cubicBezTo>
                      <a:close/>
                      <a:moveTo>
                        <a:pt x="161598" y="711199"/>
                      </a:moveTo>
                      <a:lnTo>
                        <a:pt x="161598" y="711199"/>
                      </a:lnTo>
                      <a:cubicBezTo>
                        <a:pt x="254787" y="719975"/>
                        <a:pt x="401298" y="695819"/>
                        <a:pt x="478769" y="711199"/>
                      </a:cubicBezTo>
                      <a:cubicBezTo>
                        <a:pt x="482683" y="743239"/>
                        <a:pt x="479237" y="767586"/>
                        <a:pt x="478769" y="791844"/>
                      </a:cubicBezTo>
                      <a:cubicBezTo>
                        <a:pt x="355516" y="777568"/>
                        <a:pt x="292661" y="777644"/>
                        <a:pt x="161598" y="791844"/>
                      </a:cubicBezTo>
                      <a:cubicBezTo>
                        <a:pt x="160661" y="758379"/>
                        <a:pt x="163154" y="739459"/>
                        <a:pt x="161598" y="711199"/>
                      </a:cubicBezTo>
                      <a:close/>
                      <a:moveTo>
                        <a:pt x="161598" y="869568"/>
                      </a:moveTo>
                      <a:lnTo>
                        <a:pt x="161598" y="869568"/>
                      </a:lnTo>
                      <a:cubicBezTo>
                        <a:pt x="295507" y="857571"/>
                        <a:pt x="323354" y="871604"/>
                        <a:pt x="478769" y="869568"/>
                      </a:cubicBezTo>
                      <a:cubicBezTo>
                        <a:pt x="476764" y="891740"/>
                        <a:pt x="475342" y="920737"/>
                        <a:pt x="478769" y="950213"/>
                      </a:cubicBezTo>
                      <a:cubicBezTo>
                        <a:pt x="356507" y="947530"/>
                        <a:pt x="277712" y="944412"/>
                        <a:pt x="161598" y="950213"/>
                      </a:cubicBezTo>
                      <a:cubicBezTo>
                        <a:pt x="163765" y="926964"/>
                        <a:pt x="164161" y="898595"/>
                        <a:pt x="161598" y="869568"/>
                      </a:cubicBezTo>
                      <a:close/>
                      <a:moveTo>
                        <a:pt x="161598" y="1030985"/>
                      </a:moveTo>
                      <a:lnTo>
                        <a:pt x="161598" y="1030985"/>
                      </a:lnTo>
                      <a:cubicBezTo>
                        <a:pt x="243106" y="1019110"/>
                        <a:pt x="338139" y="1034890"/>
                        <a:pt x="478769" y="1030985"/>
                      </a:cubicBezTo>
                      <a:cubicBezTo>
                        <a:pt x="479333" y="1068095"/>
                        <a:pt x="478757" y="1075398"/>
                        <a:pt x="478769" y="1108582"/>
                      </a:cubicBezTo>
                      <a:cubicBezTo>
                        <a:pt x="345556" y="1096921"/>
                        <a:pt x="281037" y="1124156"/>
                        <a:pt x="161598" y="1108582"/>
                      </a:cubicBezTo>
                      <a:cubicBezTo>
                        <a:pt x="165412" y="1072516"/>
                        <a:pt x="164850" y="1067686"/>
                        <a:pt x="161598" y="1030985"/>
                      </a:cubicBezTo>
                      <a:close/>
                    </a:path>
                    <a:path w="1116012" h="1269999" stroke="0" extrusionOk="0">
                      <a:moveTo>
                        <a:pt x="0" y="1269999"/>
                      </a:moveTo>
                      <a:lnTo>
                        <a:pt x="0" y="1269999"/>
                      </a:lnTo>
                      <a:cubicBezTo>
                        <a:pt x="159507" y="1275908"/>
                        <a:pt x="401971" y="1250111"/>
                        <a:pt x="580326" y="1269999"/>
                      </a:cubicBezTo>
                      <a:cubicBezTo>
                        <a:pt x="758681" y="1289887"/>
                        <a:pt x="953250" y="1249386"/>
                        <a:pt x="1116012" y="1269999"/>
                      </a:cubicBezTo>
                      <a:cubicBezTo>
                        <a:pt x="1135037" y="1033118"/>
                        <a:pt x="1092047" y="863698"/>
                        <a:pt x="1116012" y="622300"/>
                      </a:cubicBezTo>
                      <a:cubicBezTo>
                        <a:pt x="1139977" y="380902"/>
                        <a:pt x="1087239" y="159718"/>
                        <a:pt x="1116012" y="0"/>
                      </a:cubicBezTo>
                      <a:cubicBezTo>
                        <a:pt x="909052" y="-18040"/>
                        <a:pt x="691989" y="25041"/>
                        <a:pt x="580326" y="0"/>
                      </a:cubicBezTo>
                      <a:cubicBezTo>
                        <a:pt x="468663" y="-25041"/>
                        <a:pt x="133769" y="-26235"/>
                        <a:pt x="0" y="0"/>
                      </a:cubicBezTo>
                      <a:cubicBezTo>
                        <a:pt x="24845" y="252263"/>
                        <a:pt x="-19994" y="481245"/>
                        <a:pt x="0" y="647699"/>
                      </a:cubicBezTo>
                      <a:cubicBezTo>
                        <a:pt x="19994" y="814153"/>
                        <a:pt x="-26277" y="1059560"/>
                        <a:pt x="0" y="1269999"/>
                      </a:cubicBezTo>
                      <a:close/>
                      <a:moveTo>
                        <a:pt x="161598" y="155447"/>
                      </a:moveTo>
                      <a:lnTo>
                        <a:pt x="161598" y="155447"/>
                      </a:lnTo>
                      <a:cubicBezTo>
                        <a:pt x="279191" y="168807"/>
                        <a:pt x="362380" y="138044"/>
                        <a:pt x="559512" y="155447"/>
                      </a:cubicBezTo>
                      <a:cubicBezTo>
                        <a:pt x="756644" y="172850"/>
                        <a:pt x="781711" y="152469"/>
                        <a:pt x="957426" y="155447"/>
                      </a:cubicBezTo>
                      <a:cubicBezTo>
                        <a:pt x="955078" y="192242"/>
                        <a:pt x="955509" y="210922"/>
                        <a:pt x="957426" y="236092"/>
                      </a:cubicBezTo>
                      <a:cubicBezTo>
                        <a:pt x="784498" y="243479"/>
                        <a:pt x="749292" y="247537"/>
                        <a:pt x="575429" y="236092"/>
                      </a:cubicBezTo>
                      <a:cubicBezTo>
                        <a:pt x="401566" y="224647"/>
                        <a:pt x="302327" y="246623"/>
                        <a:pt x="161598" y="236092"/>
                      </a:cubicBezTo>
                      <a:cubicBezTo>
                        <a:pt x="158906" y="210757"/>
                        <a:pt x="162250" y="190958"/>
                        <a:pt x="161598" y="155447"/>
                      </a:cubicBezTo>
                      <a:close/>
                      <a:moveTo>
                        <a:pt x="161598" y="310768"/>
                      </a:moveTo>
                      <a:lnTo>
                        <a:pt x="161598" y="310768"/>
                      </a:lnTo>
                      <a:cubicBezTo>
                        <a:pt x="288351" y="326727"/>
                        <a:pt x="399703" y="312601"/>
                        <a:pt x="559512" y="310768"/>
                      </a:cubicBezTo>
                      <a:cubicBezTo>
                        <a:pt x="719321" y="308935"/>
                        <a:pt x="810267" y="295134"/>
                        <a:pt x="957426" y="310768"/>
                      </a:cubicBezTo>
                      <a:cubicBezTo>
                        <a:pt x="961360" y="345772"/>
                        <a:pt x="959112" y="368835"/>
                        <a:pt x="957426" y="391413"/>
                      </a:cubicBezTo>
                      <a:cubicBezTo>
                        <a:pt x="763912" y="398956"/>
                        <a:pt x="710044" y="409998"/>
                        <a:pt x="551554" y="391413"/>
                      </a:cubicBezTo>
                      <a:cubicBezTo>
                        <a:pt x="393064" y="372828"/>
                        <a:pt x="326007" y="407846"/>
                        <a:pt x="161598" y="391413"/>
                      </a:cubicBezTo>
                      <a:cubicBezTo>
                        <a:pt x="158016" y="369981"/>
                        <a:pt x="164628" y="339651"/>
                        <a:pt x="161598" y="310768"/>
                      </a:cubicBezTo>
                      <a:close/>
                      <a:moveTo>
                        <a:pt x="161598" y="487044"/>
                      </a:moveTo>
                      <a:lnTo>
                        <a:pt x="161598" y="487044"/>
                      </a:lnTo>
                      <a:cubicBezTo>
                        <a:pt x="254852" y="505120"/>
                        <a:pt x="452465" y="499892"/>
                        <a:pt x="543595" y="487044"/>
                      </a:cubicBezTo>
                      <a:cubicBezTo>
                        <a:pt x="634725" y="474196"/>
                        <a:pt x="803314" y="500063"/>
                        <a:pt x="957426" y="487044"/>
                      </a:cubicBezTo>
                      <a:cubicBezTo>
                        <a:pt x="958587" y="504401"/>
                        <a:pt x="959432" y="533308"/>
                        <a:pt x="957426" y="564768"/>
                      </a:cubicBezTo>
                      <a:cubicBezTo>
                        <a:pt x="836655" y="562053"/>
                        <a:pt x="724454" y="571887"/>
                        <a:pt x="583387" y="564768"/>
                      </a:cubicBezTo>
                      <a:cubicBezTo>
                        <a:pt x="442320" y="557649"/>
                        <a:pt x="268350" y="550418"/>
                        <a:pt x="161598" y="564768"/>
                      </a:cubicBezTo>
                      <a:cubicBezTo>
                        <a:pt x="163834" y="528980"/>
                        <a:pt x="160517" y="522690"/>
                        <a:pt x="161598" y="487044"/>
                      </a:cubicBezTo>
                      <a:close/>
                      <a:moveTo>
                        <a:pt x="559456" y="711199"/>
                      </a:moveTo>
                      <a:lnTo>
                        <a:pt x="559456" y="711199"/>
                      </a:lnTo>
                      <a:cubicBezTo>
                        <a:pt x="719198" y="711706"/>
                        <a:pt x="773785" y="708197"/>
                        <a:pt x="957426" y="711199"/>
                      </a:cubicBezTo>
                      <a:cubicBezTo>
                        <a:pt x="964838" y="810403"/>
                        <a:pt x="971947" y="953913"/>
                        <a:pt x="957426" y="1108582"/>
                      </a:cubicBezTo>
                      <a:cubicBezTo>
                        <a:pt x="811834" y="1089272"/>
                        <a:pt x="739486" y="1096735"/>
                        <a:pt x="559456" y="1108582"/>
                      </a:cubicBezTo>
                      <a:cubicBezTo>
                        <a:pt x="565839" y="960230"/>
                        <a:pt x="574939" y="893133"/>
                        <a:pt x="559456" y="711199"/>
                      </a:cubicBezTo>
                      <a:close/>
                      <a:moveTo>
                        <a:pt x="161598" y="711199"/>
                      </a:moveTo>
                      <a:lnTo>
                        <a:pt x="161598" y="711199"/>
                      </a:lnTo>
                      <a:cubicBezTo>
                        <a:pt x="317811" y="698344"/>
                        <a:pt x="376928" y="726543"/>
                        <a:pt x="478769" y="711199"/>
                      </a:cubicBezTo>
                      <a:cubicBezTo>
                        <a:pt x="476192" y="741889"/>
                        <a:pt x="476063" y="755657"/>
                        <a:pt x="478769" y="791844"/>
                      </a:cubicBezTo>
                      <a:cubicBezTo>
                        <a:pt x="330002" y="782175"/>
                        <a:pt x="292575" y="797757"/>
                        <a:pt x="161598" y="791844"/>
                      </a:cubicBezTo>
                      <a:cubicBezTo>
                        <a:pt x="160615" y="758804"/>
                        <a:pt x="163867" y="743883"/>
                        <a:pt x="161598" y="711199"/>
                      </a:cubicBezTo>
                      <a:close/>
                      <a:moveTo>
                        <a:pt x="161598" y="869568"/>
                      </a:moveTo>
                      <a:lnTo>
                        <a:pt x="161598" y="869568"/>
                      </a:lnTo>
                      <a:cubicBezTo>
                        <a:pt x="258613" y="861998"/>
                        <a:pt x="328164" y="873372"/>
                        <a:pt x="478769" y="869568"/>
                      </a:cubicBezTo>
                      <a:cubicBezTo>
                        <a:pt x="478755" y="896635"/>
                        <a:pt x="481094" y="915919"/>
                        <a:pt x="478769" y="950213"/>
                      </a:cubicBezTo>
                      <a:cubicBezTo>
                        <a:pt x="403323" y="965224"/>
                        <a:pt x="295876" y="946858"/>
                        <a:pt x="161598" y="950213"/>
                      </a:cubicBezTo>
                      <a:cubicBezTo>
                        <a:pt x="162899" y="913107"/>
                        <a:pt x="157775" y="904690"/>
                        <a:pt x="161598" y="869568"/>
                      </a:cubicBezTo>
                      <a:close/>
                      <a:moveTo>
                        <a:pt x="161598" y="1030985"/>
                      </a:moveTo>
                      <a:lnTo>
                        <a:pt x="161598" y="1030985"/>
                      </a:lnTo>
                      <a:cubicBezTo>
                        <a:pt x="254186" y="1019143"/>
                        <a:pt x="325309" y="1046062"/>
                        <a:pt x="478769" y="1030985"/>
                      </a:cubicBezTo>
                      <a:cubicBezTo>
                        <a:pt x="480926" y="1059021"/>
                        <a:pt x="475533" y="1088391"/>
                        <a:pt x="478769" y="1108582"/>
                      </a:cubicBezTo>
                      <a:cubicBezTo>
                        <a:pt x="401301" y="1119727"/>
                        <a:pt x="265843" y="1097714"/>
                        <a:pt x="161598" y="1108582"/>
                      </a:cubicBezTo>
                      <a:cubicBezTo>
                        <a:pt x="160972" y="1070082"/>
                        <a:pt x="162849" y="1049123"/>
                        <a:pt x="161598" y="1030985"/>
                      </a:cubicBezTo>
                      <a:close/>
                    </a:path>
                  </a:pathLst>
                </a:custGeom>
                <a:solidFill>
                  <a:srgbClr val="D2D2D2"/>
                </a:solidFill>
                <a:ln w="0">
                  <a:solidFill>
                    <a:schemeClr val="tx1"/>
                  </a:solidFill>
                  <a:prstDash val="solid"/>
                  <a:round/>
                  <a:headEnd/>
                  <a:tailEnd/>
                  <a:extLst>
                    <a:ext uri="{C807C97D-BFC1-408E-A445-0C87EB9F89A2}">
                      <ask:lineSketchStyleProps xmlns:ask="http://schemas.microsoft.com/office/drawing/2018/sketchyshapes" sd="1853043066">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DAD33905-9BC9-CDEC-E236-01F6F1A808E3}"/>
                    </a:ext>
                  </a:extLst>
                </p:cNvPr>
                <p:cNvSpPr>
                  <a:spLocks/>
                </p:cNvSpPr>
                <p:nvPr/>
              </p:nvSpPr>
              <p:spPr bwMode="auto">
                <a:xfrm>
                  <a:off x="1015239" y="3439777"/>
                  <a:ext cx="315912" cy="80962"/>
                </a:xfrm>
                <a:custGeom>
                  <a:avLst/>
                  <a:gdLst>
                    <a:gd name="connsiteX0" fmla="*/ 0 w 315912"/>
                    <a:gd name="connsiteY0" fmla="*/ 80962 h 80962"/>
                    <a:gd name="connsiteX1" fmla="*/ 0 w 315912"/>
                    <a:gd name="connsiteY1" fmla="*/ 80962 h 80962"/>
                    <a:gd name="connsiteX2" fmla="*/ 315912 w 315912"/>
                    <a:gd name="connsiteY2" fmla="*/ 80962 h 80962"/>
                    <a:gd name="connsiteX3" fmla="*/ 315912 w 315912"/>
                    <a:gd name="connsiteY3" fmla="*/ 0 h 80962"/>
                    <a:gd name="connsiteX4" fmla="*/ 0 w 315912"/>
                    <a:gd name="connsiteY4" fmla="*/ 0 h 80962"/>
                    <a:gd name="connsiteX5" fmla="*/ 0 w 315912"/>
                    <a:gd name="connsiteY5" fmla="*/ 80962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912" h="80962" fill="none" extrusionOk="0">
                      <a:moveTo>
                        <a:pt x="0" y="80962"/>
                      </a:moveTo>
                      <a:lnTo>
                        <a:pt x="0" y="80962"/>
                      </a:lnTo>
                      <a:cubicBezTo>
                        <a:pt x="120112" y="77510"/>
                        <a:pt x="182333" y="75853"/>
                        <a:pt x="315912" y="80962"/>
                      </a:cubicBezTo>
                      <a:cubicBezTo>
                        <a:pt x="314953" y="52994"/>
                        <a:pt x="318069" y="18819"/>
                        <a:pt x="315912" y="0"/>
                      </a:cubicBezTo>
                      <a:cubicBezTo>
                        <a:pt x="168409" y="14642"/>
                        <a:pt x="111978" y="15115"/>
                        <a:pt x="0" y="0"/>
                      </a:cubicBezTo>
                      <a:cubicBezTo>
                        <a:pt x="967" y="36984"/>
                        <a:pt x="1625" y="49813"/>
                        <a:pt x="0" y="80962"/>
                      </a:cubicBezTo>
                      <a:close/>
                    </a:path>
                    <a:path w="315912" h="80962" stroke="0" extrusionOk="0">
                      <a:moveTo>
                        <a:pt x="0" y="80962"/>
                      </a:moveTo>
                      <a:lnTo>
                        <a:pt x="0" y="80962"/>
                      </a:lnTo>
                      <a:cubicBezTo>
                        <a:pt x="69593" y="81675"/>
                        <a:pt x="194774" y="69712"/>
                        <a:pt x="315912" y="80962"/>
                      </a:cubicBezTo>
                      <a:cubicBezTo>
                        <a:pt x="314660" y="46805"/>
                        <a:pt x="318302" y="33306"/>
                        <a:pt x="315912" y="0"/>
                      </a:cubicBezTo>
                      <a:cubicBezTo>
                        <a:pt x="197711" y="11937"/>
                        <a:pt x="124223" y="4220"/>
                        <a:pt x="0" y="0"/>
                      </a:cubicBezTo>
                      <a:cubicBezTo>
                        <a:pt x="4026" y="28911"/>
                        <a:pt x="1081" y="42216"/>
                        <a:pt x="0" y="80962"/>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3642473093">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A173946-2111-8278-97A4-4E2CB8368455}"/>
                    </a:ext>
                  </a:extLst>
                </p:cNvPr>
                <p:cNvSpPr/>
                <p:nvPr/>
              </p:nvSpPr>
              <p:spPr>
                <a:xfrm>
                  <a:off x="853314" y="2601212"/>
                  <a:ext cx="1116012" cy="405717"/>
                </a:xfrm>
                <a:custGeom>
                  <a:avLst/>
                  <a:gdLst>
                    <a:gd name="connsiteX0" fmla="*/ 0 w 1116012"/>
                    <a:gd name="connsiteY0" fmla="*/ 0 h 405717"/>
                    <a:gd name="connsiteX1" fmla="*/ 569166 w 1116012"/>
                    <a:gd name="connsiteY1" fmla="*/ 0 h 405717"/>
                    <a:gd name="connsiteX2" fmla="*/ 1116012 w 1116012"/>
                    <a:gd name="connsiteY2" fmla="*/ 0 h 405717"/>
                    <a:gd name="connsiteX3" fmla="*/ 1116012 w 1116012"/>
                    <a:gd name="connsiteY3" fmla="*/ 405717 h 405717"/>
                    <a:gd name="connsiteX4" fmla="*/ 546846 w 1116012"/>
                    <a:gd name="connsiteY4" fmla="*/ 405717 h 405717"/>
                    <a:gd name="connsiteX5" fmla="*/ 0 w 1116012"/>
                    <a:gd name="connsiteY5" fmla="*/ 405717 h 405717"/>
                    <a:gd name="connsiteX6" fmla="*/ 0 w 1116012"/>
                    <a:gd name="connsiteY6" fmla="*/ 0 h 40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012" h="405717" fill="none" extrusionOk="0">
                      <a:moveTo>
                        <a:pt x="0" y="0"/>
                      </a:moveTo>
                      <a:cubicBezTo>
                        <a:pt x="278746" y="25131"/>
                        <a:pt x="311662" y="13758"/>
                        <a:pt x="569166" y="0"/>
                      </a:cubicBezTo>
                      <a:cubicBezTo>
                        <a:pt x="826670" y="-13758"/>
                        <a:pt x="845852" y="-22059"/>
                        <a:pt x="1116012" y="0"/>
                      </a:cubicBezTo>
                      <a:cubicBezTo>
                        <a:pt x="1133691" y="179802"/>
                        <a:pt x="1114756" y="214777"/>
                        <a:pt x="1116012" y="405717"/>
                      </a:cubicBezTo>
                      <a:cubicBezTo>
                        <a:pt x="873762" y="381628"/>
                        <a:pt x="813897" y="381647"/>
                        <a:pt x="546846" y="405717"/>
                      </a:cubicBezTo>
                      <a:cubicBezTo>
                        <a:pt x="279795" y="429787"/>
                        <a:pt x="150966" y="381312"/>
                        <a:pt x="0" y="405717"/>
                      </a:cubicBezTo>
                      <a:cubicBezTo>
                        <a:pt x="-1496" y="322468"/>
                        <a:pt x="-20157" y="181761"/>
                        <a:pt x="0" y="0"/>
                      </a:cubicBezTo>
                      <a:close/>
                    </a:path>
                    <a:path w="1116012" h="405717" stroke="0" extrusionOk="0">
                      <a:moveTo>
                        <a:pt x="0" y="0"/>
                      </a:moveTo>
                      <a:cubicBezTo>
                        <a:pt x="115691" y="-8426"/>
                        <a:pt x="330531" y="-13442"/>
                        <a:pt x="546846" y="0"/>
                      </a:cubicBezTo>
                      <a:cubicBezTo>
                        <a:pt x="763161" y="13442"/>
                        <a:pt x="914645" y="16943"/>
                        <a:pt x="1116012" y="0"/>
                      </a:cubicBezTo>
                      <a:cubicBezTo>
                        <a:pt x="1135987" y="173830"/>
                        <a:pt x="1105186" y="301175"/>
                        <a:pt x="1116012" y="405717"/>
                      </a:cubicBezTo>
                      <a:cubicBezTo>
                        <a:pt x="888060" y="417024"/>
                        <a:pt x="810007" y="396929"/>
                        <a:pt x="546846" y="405717"/>
                      </a:cubicBezTo>
                      <a:cubicBezTo>
                        <a:pt x="283685" y="414505"/>
                        <a:pt x="131126" y="385677"/>
                        <a:pt x="0" y="405717"/>
                      </a:cubicBezTo>
                      <a:cubicBezTo>
                        <a:pt x="-1592" y="316350"/>
                        <a:pt x="-3510" y="158548"/>
                        <a:pt x="0" y="0"/>
                      </a:cubicBezTo>
                      <a:close/>
                    </a:path>
                  </a:pathLst>
                </a:custGeom>
                <a:solidFill>
                  <a:srgbClr val="D2D2D2"/>
                </a:solidFill>
                <a:ln w="0">
                  <a:solidFill>
                    <a:schemeClr val="tx1"/>
                  </a:solidFill>
                  <a:prstDash val="solid"/>
                  <a:round/>
                  <a:headEnd/>
                  <a:tailEnd/>
                  <a:extLst>
                    <a:ext uri="{C807C97D-BFC1-408E-A445-0C87EB9F89A2}">
                      <ask:lineSketchStyleProps xmlns:ask="http://schemas.microsoft.com/office/drawing/2018/sketchyshapes" sd="3877156853">
                        <a:prstGeom prst="rect">
                          <a:avLst/>
                        </a:pr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13">
                  <a:extLst>
                    <a:ext uri="{FF2B5EF4-FFF2-40B4-BE49-F238E27FC236}">
                      <a16:creationId xmlns:a16="http://schemas.microsoft.com/office/drawing/2014/main" id="{5981720C-D897-A9ED-9E4B-0F2E02F17978}"/>
                    </a:ext>
                  </a:extLst>
                </p:cNvPr>
                <p:cNvSpPr>
                  <a:spLocks/>
                </p:cNvSpPr>
                <p:nvPr/>
              </p:nvSpPr>
              <p:spPr bwMode="auto">
                <a:xfrm>
                  <a:off x="949589" y="2735602"/>
                  <a:ext cx="944411" cy="87312"/>
                </a:xfrm>
                <a:custGeom>
                  <a:avLst/>
                  <a:gdLst>
                    <a:gd name="connsiteX0" fmla="*/ 0 w 944411"/>
                    <a:gd name="connsiteY0" fmla="*/ 0 h 87312"/>
                    <a:gd name="connsiteX1" fmla="*/ 0 w 944411"/>
                    <a:gd name="connsiteY1" fmla="*/ 0 h 87312"/>
                    <a:gd name="connsiteX2" fmla="*/ 0 w 944411"/>
                    <a:gd name="connsiteY2" fmla="*/ 87312 h 87312"/>
                    <a:gd name="connsiteX3" fmla="*/ 491094 w 944411"/>
                    <a:gd name="connsiteY3" fmla="*/ 87312 h 87312"/>
                    <a:gd name="connsiteX4" fmla="*/ 944411 w 944411"/>
                    <a:gd name="connsiteY4" fmla="*/ 87312 h 87312"/>
                    <a:gd name="connsiteX5" fmla="*/ 944411 w 944411"/>
                    <a:gd name="connsiteY5" fmla="*/ 87312 h 87312"/>
                    <a:gd name="connsiteX6" fmla="*/ 944411 w 944411"/>
                    <a:gd name="connsiteY6" fmla="*/ 0 h 87312"/>
                    <a:gd name="connsiteX7" fmla="*/ 481650 w 944411"/>
                    <a:gd name="connsiteY7" fmla="*/ 0 h 87312"/>
                    <a:gd name="connsiteX8" fmla="*/ 0 w 944411"/>
                    <a:gd name="connsiteY8" fmla="*/ 0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411" h="87312" fill="none" extrusionOk="0">
                      <a:moveTo>
                        <a:pt x="0" y="0"/>
                      </a:moveTo>
                      <a:lnTo>
                        <a:pt x="0" y="0"/>
                      </a:lnTo>
                      <a:cubicBezTo>
                        <a:pt x="3287" y="34451"/>
                        <a:pt x="-3592" y="61650"/>
                        <a:pt x="0" y="87312"/>
                      </a:cubicBezTo>
                      <a:cubicBezTo>
                        <a:pt x="155961" y="96689"/>
                        <a:pt x="341459" y="111461"/>
                        <a:pt x="491094" y="87312"/>
                      </a:cubicBezTo>
                      <a:cubicBezTo>
                        <a:pt x="640729" y="63163"/>
                        <a:pt x="836459" y="75405"/>
                        <a:pt x="944411" y="87312"/>
                      </a:cubicBezTo>
                      <a:lnTo>
                        <a:pt x="944411" y="87312"/>
                      </a:lnTo>
                      <a:cubicBezTo>
                        <a:pt x="940962" y="47460"/>
                        <a:pt x="942227" y="29128"/>
                        <a:pt x="944411" y="0"/>
                      </a:cubicBezTo>
                      <a:cubicBezTo>
                        <a:pt x="826876" y="14857"/>
                        <a:pt x="712360" y="1745"/>
                        <a:pt x="481650" y="0"/>
                      </a:cubicBezTo>
                      <a:cubicBezTo>
                        <a:pt x="250940" y="-1745"/>
                        <a:pt x="149696" y="-22112"/>
                        <a:pt x="0" y="0"/>
                      </a:cubicBezTo>
                      <a:close/>
                    </a:path>
                    <a:path w="944411" h="87312" stroke="0" extrusionOk="0">
                      <a:moveTo>
                        <a:pt x="0" y="0"/>
                      </a:moveTo>
                      <a:lnTo>
                        <a:pt x="0" y="0"/>
                      </a:lnTo>
                      <a:cubicBezTo>
                        <a:pt x="-1787" y="19965"/>
                        <a:pt x="398" y="43761"/>
                        <a:pt x="0" y="87312"/>
                      </a:cubicBezTo>
                      <a:cubicBezTo>
                        <a:pt x="151378" y="69894"/>
                        <a:pt x="256396" y="107051"/>
                        <a:pt x="462761" y="87312"/>
                      </a:cubicBezTo>
                      <a:cubicBezTo>
                        <a:pt x="669126" y="67573"/>
                        <a:pt x="811764" y="65458"/>
                        <a:pt x="944411" y="87312"/>
                      </a:cubicBezTo>
                      <a:lnTo>
                        <a:pt x="944411" y="87312"/>
                      </a:lnTo>
                      <a:cubicBezTo>
                        <a:pt x="947587" y="61125"/>
                        <a:pt x="941173" y="31868"/>
                        <a:pt x="944411" y="0"/>
                      </a:cubicBezTo>
                      <a:cubicBezTo>
                        <a:pt x="714879" y="-15783"/>
                        <a:pt x="679935" y="7413"/>
                        <a:pt x="481650" y="0"/>
                      </a:cubicBezTo>
                      <a:cubicBezTo>
                        <a:pt x="283365" y="-7413"/>
                        <a:pt x="190114" y="15070"/>
                        <a:pt x="0" y="0"/>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3748575882">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3" name="Group 32">
                <a:extLst>
                  <a:ext uri="{FF2B5EF4-FFF2-40B4-BE49-F238E27FC236}">
                    <a16:creationId xmlns:a16="http://schemas.microsoft.com/office/drawing/2014/main" id="{DE88CB2C-9B5F-9DD7-1653-A37056C16B19}"/>
                  </a:ext>
                </a:extLst>
              </p:cNvPr>
              <p:cNvGrpSpPr>
                <a:grpSpLocks noChangeAspect="1"/>
              </p:cNvGrpSpPr>
              <p:nvPr/>
            </p:nvGrpSpPr>
            <p:grpSpPr bwMode="auto">
              <a:xfrm rot="16200000">
                <a:off x="1671666" y="3002649"/>
                <a:ext cx="419100" cy="417513"/>
                <a:chOff x="1027" y="1583"/>
                <a:chExt cx="264" cy="263"/>
              </a:xfrm>
            </p:grpSpPr>
            <p:sp>
              <p:nvSpPr>
                <p:cNvPr id="14" name="Freeform 33">
                  <a:extLst>
                    <a:ext uri="{FF2B5EF4-FFF2-40B4-BE49-F238E27FC236}">
                      <a16:creationId xmlns:a16="http://schemas.microsoft.com/office/drawing/2014/main" id="{8B549766-3816-7A2E-F67F-29588BA4F601}"/>
                    </a:ext>
                  </a:extLst>
                </p:cNvPr>
                <p:cNvSpPr>
                  <a:spLocks/>
                </p:cNvSpPr>
                <p:nvPr/>
              </p:nvSpPr>
              <p:spPr bwMode="auto">
                <a:xfrm>
                  <a:off x="1110" y="1583"/>
                  <a:ext cx="181" cy="181"/>
                </a:xfrm>
                <a:custGeom>
                  <a:avLst/>
                  <a:gdLst>
                    <a:gd name="connsiteX0" fmla="*/ 10000 w 10000"/>
                    <a:gd name="connsiteY0" fmla="*/ 5028 h 10000"/>
                    <a:gd name="connsiteX1" fmla="*/ 10000 w 10000"/>
                    <a:gd name="connsiteY1" fmla="*/ 5028 h 10000"/>
                    <a:gd name="connsiteX2" fmla="*/ 10000 w 10000"/>
                    <a:gd name="connsiteY2" fmla="*/ 4917 h 10000"/>
                    <a:gd name="connsiteX3" fmla="*/ 10000 w 10000"/>
                    <a:gd name="connsiteY3" fmla="*/ 4696 h 10000"/>
                    <a:gd name="connsiteX4" fmla="*/ 10000 w 10000"/>
                    <a:gd name="connsiteY4" fmla="*/ 4475 h 10000"/>
                    <a:gd name="connsiteX5" fmla="*/ 9945 w 10000"/>
                    <a:gd name="connsiteY5" fmla="*/ 4365 h 10000"/>
                    <a:gd name="connsiteX6" fmla="*/ 9890 w 10000"/>
                    <a:gd name="connsiteY6" fmla="*/ 4033 h 10000"/>
                    <a:gd name="connsiteX7" fmla="*/ 9834 w 10000"/>
                    <a:gd name="connsiteY7" fmla="*/ 3757 h 10000"/>
                    <a:gd name="connsiteX8" fmla="*/ 9779 w 10000"/>
                    <a:gd name="connsiteY8" fmla="*/ 3646 h 10000"/>
                    <a:gd name="connsiteX9" fmla="*/ 9724 w 10000"/>
                    <a:gd name="connsiteY9" fmla="*/ 3425 h 10000"/>
                    <a:gd name="connsiteX10" fmla="*/ 9669 w 10000"/>
                    <a:gd name="connsiteY10" fmla="*/ 3204 h 10000"/>
                    <a:gd name="connsiteX11" fmla="*/ 9613 w 10000"/>
                    <a:gd name="connsiteY11" fmla="*/ 3094 h 10000"/>
                    <a:gd name="connsiteX12" fmla="*/ 9503 w 10000"/>
                    <a:gd name="connsiteY12" fmla="*/ 2818 h 10000"/>
                    <a:gd name="connsiteX13" fmla="*/ 9337 w 10000"/>
                    <a:gd name="connsiteY13" fmla="*/ 2486 h 10000"/>
                    <a:gd name="connsiteX14" fmla="*/ 9282 w 10000"/>
                    <a:gd name="connsiteY14" fmla="*/ 2431 h 10000"/>
                    <a:gd name="connsiteX15" fmla="*/ 9171 w 10000"/>
                    <a:gd name="connsiteY15" fmla="*/ 2210 h 10000"/>
                    <a:gd name="connsiteX16" fmla="*/ 9061 w 10000"/>
                    <a:gd name="connsiteY16" fmla="*/ 2044 h 10000"/>
                    <a:gd name="connsiteX17" fmla="*/ 9006 w 10000"/>
                    <a:gd name="connsiteY17" fmla="*/ 1934 h 10000"/>
                    <a:gd name="connsiteX18" fmla="*/ 8840 w 10000"/>
                    <a:gd name="connsiteY18" fmla="*/ 1768 h 10000"/>
                    <a:gd name="connsiteX19" fmla="*/ 8564 w 10000"/>
                    <a:gd name="connsiteY19" fmla="*/ 1436 h 10000"/>
                    <a:gd name="connsiteX20" fmla="*/ 8508 w 10000"/>
                    <a:gd name="connsiteY20" fmla="*/ 1436 h 10000"/>
                    <a:gd name="connsiteX21" fmla="*/ 8453 w 10000"/>
                    <a:gd name="connsiteY21" fmla="*/ 1326 h 10000"/>
                    <a:gd name="connsiteX22" fmla="*/ 8122 w 10000"/>
                    <a:gd name="connsiteY22" fmla="*/ 1050 h 10000"/>
                    <a:gd name="connsiteX23" fmla="*/ 8011 w 10000"/>
                    <a:gd name="connsiteY23" fmla="*/ 994 h 10000"/>
                    <a:gd name="connsiteX24" fmla="*/ 7901 w 10000"/>
                    <a:gd name="connsiteY24" fmla="*/ 884 h 10000"/>
                    <a:gd name="connsiteX25" fmla="*/ 7514 w 10000"/>
                    <a:gd name="connsiteY25" fmla="*/ 608 h 10000"/>
                    <a:gd name="connsiteX26" fmla="*/ 7459 w 10000"/>
                    <a:gd name="connsiteY26" fmla="*/ 608 h 10000"/>
                    <a:gd name="connsiteX27" fmla="*/ 7238 w 10000"/>
                    <a:gd name="connsiteY27" fmla="*/ 497 h 10000"/>
                    <a:gd name="connsiteX28" fmla="*/ 7017 w 10000"/>
                    <a:gd name="connsiteY28" fmla="*/ 331 h 10000"/>
                    <a:gd name="connsiteX29" fmla="*/ 6961 w 10000"/>
                    <a:gd name="connsiteY29" fmla="*/ 331 h 10000"/>
                    <a:gd name="connsiteX30" fmla="*/ 6519 w 10000"/>
                    <a:gd name="connsiteY30" fmla="*/ 166 h 10000"/>
                    <a:gd name="connsiteX31" fmla="*/ 6409 w 10000"/>
                    <a:gd name="connsiteY31" fmla="*/ 166 h 10000"/>
                    <a:gd name="connsiteX32" fmla="*/ 6298 w 10000"/>
                    <a:gd name="connsiteY32" fmla="*/ 110 h 10000"/>
                    <a:gd name="connsiteX33" fmla="*/ 5856 w 10000"/>
                    <a:gd name="connsiteY33" fmla="*/ 55 h 10000"/>
                    <a:gd name="connsiteX34" fmla="*/ 5801 w 10000"/>
                    <a:gd name="connsiteY34" fmla="*/ 55 h 10000"/>
                    <a:gd name="connsiteX35" fmla="*/ 5746 w 10000"/>
                    <a:gd name="connsiteY35" fmla="*/ 55 h 10000"/>
                    <a:gd name="connsiteX36" fmla="*/ 5304 w 10000"/>
                    <a:gd name="connsiteY36" fmla="*/ 0 h 10000"/>
                    <a:gd name="connsiteX37" fmla="*/ 5083 w 10000"/>
                    <a:gd name="connsiteY37" fmla="*/ 0 h 10000"/>
                    <a:gd name="connsiteX38" fmla="*/ 4972 w 10000"/>
                    <a:gd name="connsiteY38" fmla="*/ 0 h 10000"/>
                    <a:gd name="connsiteX39" fmla="*/ 4972 w 10000"/>
                    <a:gd name="connsiteY39" fmla="*/ 0 h 10000"/>
                    <a:gd name="connsiteX40" fmla="*/ 4972 w 10000"/>
                    <a:gd name="connsiteY40" fmla="*/ 0 h 10000"/>
                    <a:gd name="connsiteX41" fmla="*/ 4972 w 10000"/>
                    <a:gd name="connsiteY41" fmla="*/ 0 h 10000"/>
                    <a:gd name="connsiteX42" fmla="*/ 4696 w 10000"/>
                    <a:gd name="connsiteY42" fmla="*/ 0 h 10000"/>
                    <a:gd name="connsiteX43" fmla="*/ 4530 w 10000"/>
                    <a:gd name="connsiteY43" fmla="*/ 0 h 10000"/>
                    <a:gd name="connsiteX44" fmla="*/ 4420 w 10000"/>
                    <a:gd name="connsiteY44" fmla="*/ 0 h 10000"/>
                    <a:gd name="connsiteX45" fmla="*/ 4088 w 10000"/>
                    <a:gd name="connsiteY45" fmla="*/ 55 h 10000"/>
                    <a:gd name="connsiteX46" fmla="*/ 3757 w 10000"/>
                    <a:gd name="connsiteY46" fmla="*/ 110 h 10000"/>
                    <a:gd name="connsiteX47" fmla="*/ 3646 w 10000"/>
                    <a:gd name="connsiteY47" fmla="*/ 110 h 10000"/>
                    <a:gd name="connsiteX48" fmla="*/ 3481 w 10000"/>
                    <a:gd name="connsiteY48" fmla="*/ 166 h 10000"/>
                    <a:gd name="connsiteX49" fmla="*/ 3260 w 10000"/>
                    <a:gd name="connsiteY49" fmla="*/ 221 h 10000"/>
                    <a:gd name="connsiteX50" fmla="*/ 3094 w 10000"/>
                    <a:gd name="connsiteY50" fmla="*/ 276 h 10000"/>
                    <a:gd name="connsiteX51" fmla="*/ 2818 w 10000"/>
                    <a:gd name="connsiteY51" fmla="*/ 442 h 10000"/>
                    <a:gd name="connsiteX52" fmla="*/ 2541 w 10000"/>
                    <a:gd name="connsiteY52" fmla="*/ 608 h 10000"/>
                    <a:gd name="connsiteX53" fmla="*/ 2486 w 10000"/>
                    <a:gd name="connsiteY53" fmla="*/ 608 h 10000"/>
                    <a:gd name="connsiteX54" fmla="*/ 2265 w 10000"/>
                    <a:gd name="connsiteY54" fmla="*/ 773 h 10000"/>
                    <a:gd name="connsiteX55" fmla="*/ 2044 w 10000"/>
                    <a:gd name="connsiteY55" fmla="*/ 884 h 10000"/>
                    <a:gd name="connsiteX56" fmla="*/ 2044 w 10000"/>
                    <a:gd name="connsiteY56" fmla="*/ 884 h 10000"/>
                    <a:gd name="connsiteX57" fmla="*/ 2044 w 10000"/>
                    <a:gd name="connsiteY57" fmla="*/ 884 h 10000"/>
                    <a:gd name="connsiteX58" fmla="*/ 2044 w 10000"/>
                    <a:gd name="connsiteY58" fmla="*/ 884 h 10000"/>
                    <a:gd name="connsiteX59" fmla="*/ 1989 w 10000"/>
                    <a:gd name="connsiteY59" fmla="*/ 939 h 10000"/>
                    <a:gd name="connsiteX60" fmla="*/ 1768 w 10000"/>
                    <a:gd name="connsiteY60" fmla="*/ 1105 h 10000"/>
                    <a:gd name="connsiteX61" fmla="*/ 1436 w 10000"/>
                    <a:gd name="connsiteY61" fmla="*/ 1381 h 10000"/>
                    <a:gd name="connsiteX62" fmla="*/ 1436 w 10000"/>
                    <a:gd name="connsiteY62" fmla="*/ 1436 h 10000"/>
                    <a:gd name="connsiteX63" fmla="*/ 1381 w 10000"/>
                    <a:gd name="connsiteY63" fmla="*/ 1492 h 10000"/>
                    <a:gd name="connsiteX64" fmla="*/ 1050 w 10000"/>
                    <a:gd name="connsiteY64" fmla="*/ 1768 h 10000"/>
                    <a:gd name="connsiteX65" fmla="*/ 1050 w 10000"/>
                    <a:gd name="connsiteY65" fmla="*/ 1878 h 10000"/>
                    <a:gd name="connsiteX66" fmla="*/ 939 w 10000"/>
                    <a:gd name="connsiteY66" fmla="*/ 1989 h 10000"/>
                    <a:gd name="connsiteX67" fmla="*/ 663 w 10000"/>
                    <a:gd name="connsiteY67" fmla="*/ 2431 h 10000"/>
                    <a:gd name="connsiteX68" fmla="*/ 663 w 10000"/>
                    <a:gd name="connsiteY68" fmla="*/ 2431 h 10000"/>
                    <a:gd name="connsiteX69" fmla="*/ 497 w 10000"/>
                    <a:gd name="connsiteY69" fmla="*/ 2652 h 10000"/>
                    <a:gd name="connsiteX70" fmla="*/ 387 w 10000"/>
                    <a:gd name="connsiteY70" fmla="*/ 2928 h 10000"/>
                    <a:gd name="connsiteX71" fmla="*/ 387 w 10000"/>
                    <a:gd name="connsiteY71" fmla="*/ 2928 h 10000"/>
                    <a:gd name="connsiteX72" fmla="*/ 221 w 10000"/>
                    <a:gd name="connsiteY72" fmla="*/ 3370 h 10000"/>
                    <a:gd name="connsiteX73" fmla="*/ 166 w 10000"/>
                    <a:gd name="connsiteY73" fmla="*/ 3536 h 10000"/>
                    <a:gd name="connsiteX74" fmla="*/ 166 w 10000"/>
                    <a:gd name="connsiteY74" fmla="*/ 3646 h 10000"/>
                    <a:gd name="connsiteX75" fmla="*/ 55 w 10000"/>
                    <a:gd name="connsiteY75" fmla="*/ 4033 h 10000"/>
                    <a:gd name="connsiteX76" fmla="*/ 55 w 10000"/>
                    <a:gd name="connsiteY76" fmla="*/ 4144 h 10000"/>
                    <a:gd name="connsiteX77" fmla="*/ 55 w 10000"/>
                    <a:gd name="connsiteY77" fmla="*/ 4199 h 10000"/>
                    <a:gd name="connsiteX78" fmla="*/ 0 w 10000"/>
                    <a:gd name="connsiteY78" fmla="*/ 4586 h 10000"/>
                    <a:gd name="connsiteX79" fmla="*/ 0 w 10000"/>
                    <a:gd name="connsiteY79" fmla="*/ 4862 h 10000"/>
                    <a:gd name="connsiteX80" fmla="*/ 0 w 10000"/>
                    <a:gd name="connsiteY80" fmla="*/ 4917 h 10000"/>
                    <a:gd name="connsiteX81" fmla="*/ 0 w 10000"/>
                    <a:gd name="connsiteY81" fmla="*/ 5414 h 10000"/>
                    <a:gd name="connsiteX82" fmla="*/ 0 w 10000"/>
                    <a:gd name="connsiteY82" fmla="*/ 5414 h 10000"/>
                    <a:gd name="connsiteX83" fmla="*/ 0 w 10000"/>
                    <a:gd name="connsiteY83" fmla="*/ 5470 h 10000"/>
                    <a:gd name="connsiteX84" fmla="*/ 55 w 10000"/>
                    <a:gd name="connsiteY84" fmla="*/ 6022 h 10000"/>
                    <a:gd name="connsiteX85" fmla="*/ 110 w 10000"/>
                    <a:gd name="connsiteY85" fmla="*/ 6133 h 10000"/>
                    <a:gd name="connsiteX86" fmla="*/ 276 w 10000"/>
                    <a:gd name="connsiteY86" fmla="*/ 6630 h 10000"/>
                    <a:gd name="connsiteX87" fmla="*/ 276 w 10000"/>
                    <a:gd name="connsiteY87" fmla="*/ 6685 h 10000"/>
                    <a:gd name="connsiteX88" fmla="*/ 276 w 10000"/>
                    <a:gd name="connsiteY88" fmla="*/ 6685 h 10000"/>
                    <a:gd name="connsiteX89" fmla="*/ 331 w 10000"/>
                    <a:gd name="connsiteY89" fmla="*/ 6796 h 10000"/>
                    <a:gd name="connsiteX90" fmla="*/ 497 w 10000"/>
                    <a:gd name="connsiteY90" fmla="*/ 7182 h 10000"/>
                    <a:gd name="connsiteX91" fmla="*/ 608 w 10000"/>
                    <a:gd name="connsiteY91" fmla="*/ 7403 h 10000"/>
                    <a:gd name="connsiteX92" fmla="*/ 884 w 10000"/>
                    <a:gd name="connsiteY92" fmla="*/ 7790 h 10000"/>
                    <a:gd name="connsiteX93" fmla="*/ 884 w 10000"/>
                    <a:gd name="connsiteY93" fmla="*/ 7901 h 10000"/>
                    <a:gd name="connsiteX94" fmla="*/ 1105 w 10000"/>
                    <a:gd name="connsiteY94" fmla="*/ 8177 h 10000"/>
                    <a:gd name="connsiteX95" fmla="*/ 1105 w 10000"/>
                    <a:gd name="connsiteY95" fmla="*/ 8177 h 10000"/>
                    <a:gd name="connsiteX96" fmla="*/ 1105 w 10000"/>
                    <a:gd name="connsiteY96" fmla="*/ 8177 h 10000"/>
                    <a:gd name="connsiteX97" fmla="*/ 2155 w 10000"/>
                    <a:gd name="connsiteY97" fmla="*/ 9116 h 10000"/>
                    <a:gd name="connsiteX98" fmla="*/ 2707 w 10000"/>
                    <a:gd name="connsiteY98" fmla="*/ 9448 h 10000"/>
                    <a:gd name="connsiteX99" fmla="*/ 3260 w 10000"/>
                    <a:gd name="connsiteY99" fmla="*/ 9669 h 10000"/>
                    <a:gd name="connsiteX100" fmla="*/ 4641 w 10000"/>
                    <a:gd name="connsiteY100" fmla="*/ 10000 h 10000"/>
                    <a:gd name="connsiteX101" fmla="*/ 4641 w 10000"/>
                    <a:gd name="connsiteY101" fmla="*/ 10000 h 10000"/>
                    <a:gd name="connsiteX102" fmla="*/ 4641 w 10000"/>
                    <a:gd name="connsiteY102" fmla="*/ 10000 h 10000"/>
                    <a:gd name="connsiteX103" fmla="*/ 4972 w 10000"/>
                    <a:gd name="connsiteY103" fmla="*/ 10000 h 10000"/>
                    <a:gd name="connsiteX104" fmla="*/ 5028 w 10000"/>
                    <a:gd name="connsiteY104" fmla="*/ 10000 h 10000"/>
                    <a:gd name="connsiteX105" fmla="*/ 5525 w 10000"/>
                    <a:gd name="connsiteY105" fmla="*/ 9945 h 10000"/>
                    <a:gd name="connsiteX106" fmla="*/ 5801 w 10000"/>
                    <a:gd name="connsiteY106" fmla="*/ 9890 h 10000"/>
                    <a:gd name="connsiteX107" fmla="*/ 6188 w 10000"/>
                    <a:gd name="connsiteY107" fmla="*/ 9834 h 10000"/>
                    <a:gd name="connsiteX108" fmla="*/ 6298 w 10000"/>
                    <a:gd name="connsiteY108" fmla="*/ 9779 h 10000"/>
                    <a:gd name="connsiteX109" fmla="*/ 6298 w 10000"/>
                    <a:gd name="connsiteY109" fmla="*/ 9779 h 10000"/>
                    <a:gd name="connsiteX110" fmla="*/ 6354 w 10000"/>
                    <a:gd name="connsiteY110" fmla="*/ 9779 h 10000"/>
                    <a:gd name="connsiteX111" fmla="*/ 6851 w 10000"/>
                    <a:gd name="connsiteY111" fmla="*/ 9613 h 10000"/>
                    <a:gd name="connsiteX112" fmla="*/ 7017 w 10000"/>
                    <a:gd name="connsiteY112" fmla="*/ 9558 h 10000"/>
                    <a:gd name="connsiteX113" fmla="*/ 7459 w 10000"/>
                    <a:gd name="connsiteY113" fmla="*/ 9337 h 10000"/>
                    <a:gd name="connsiteX114" fmla="*/ 7459 w 10000"/>
                    <a:gd name="connsiteY114" fmla="*/ 9282 h 10000"/>
                    <a:gd name="connsiteX115" fmla="*/ 7514 w 10000"/>
                    <a:gd name="connsiteY115" fmla="*/ 9282 h 10000"/>
                    <a:gd name="connsiteX116" fmla="*/ 7901 w 10000"/>
                    <a:gd name="connsiteY116" fmla="*/ 9061 h 10000"/>
                    <a:gd name="connsiteX117" fmla="*/ 7956 w 10000"/>
                    <a:gd name="connsiteY117" fmla="*/ 9006 h 10000"/>
                    <a:gd name="connsiteX118" fmla="*/ 8177 w 10000"/>
                    <a:gd name="connsiteY118" fmla="*/ 8785 h 10000"/>
                    <a:gd name="connsiteX119" fmla="*/ 8508 w 10000"/>
                    <a:gd name="connsiteY119" fmla="*/ 8508 h 10000"/>
                    <a:gd name="connsiteX120" fmla="*/ 8508 w 10000"/>
                    <a:gd name="connsiteY120" fmla="*/ 8508 h 10000"/>
                    <a:gd name="connsiteX121" fmla="*/ 8564 w 10000"/>
                    <a:gd name="connsiteY121" fmla="*/ 8453 h 10000"/>
                    <a:gd name="connsiteX122" fmla="*/ 8895 w 10000"/>
                    <a:gd name="connsiteY122" fmla="*/ 8122 h 10000"/>
                    <a:gd name="connsiteX123" fmla="*/ 8895 w 10000"/>
                    <a:gd name="connsiteY123" fmla="*/ 8011 h 10000"/>
                    <a:gd name="connsiteX124" fmla="*/ 9006 w 10000"/>
                    <a:gd name="connsiteY124" fmla="*/ 7901 h 10000"/>
                    <a:gd name="connsiteX125" fmla="*/ 9282 w 10000"/>
                    <a:gd name="connsiteY125" fmla="*/ 7514 h 10000"/>
                    <a:gd name="connsiteX126" fmla="*/ 9282 w 10000"/>
                    <a:gd name="connsiteY126" fmla="*/ 7459 h 10000"/>
                    <a:gd name="connsiteX127" fmla="*/ 9448 w 10000"/>
                    <a:gd name="connsiteY127" fmla="*/ 7293 h 10000"/>
                    <a:gd name="connsiteX128" fmla="*/ 9558 w 10000"/>
                    <a:gd name="connsiteY128" fmla="*/ 7017 h 10000"/>
                    <a:gd name="connsiteX129" fmla="*/ 9558 w 10000"/>
                    <a:gd name="connsiteY129" fmla="*/ 6961 h 10000"/>
                    <a:gd name="connsiteX130" fmla="*/ 9724 w 10000"/>
                    <a:gd name="connsiteY130" fmla="*/ 6519 h 10000"/>
                    <a:gd name="connsiteX131" fmla="*/ 9779 w 10000"/>
                    <a:gd name="connsiteY131" fmla="*/ 6354 h 10000"/>
                    <a:gd name="connsiteX132" fmla="*/ 9779 w 10000"/>
                    <a:gd name="connsiteY132" fmla="*/ 6298 h 10000"/>
                    <a:gd name="connsiteX133" fmla="*/ 9890 w 10000"/>
                    <a:gd name="connsiteY133" fmla="*/ 5856 h 10000"/>
                    <a:gd name="connsiteX134" fmla="*/ 9890 w 10000"/>
                    <a:gd name="connsiteY134" fmla="*/ 5746 h 10000"/>
                    <a:gd name="connsiteX135" fmla="*/ 9890 w 10000"/>
                    <a:gd name="connsiteY135" fmla="*/ 5746 h 10000"/>
                    <a:gd name="connsiteX136" fmla="*/ 9945 w 10000"/>
                    <a:gd name="connsiteY136" fmla="*/ 5304 h 10000"/>
                    <a:gd name="connsiteX137" fmla="*/ 10000 w 10000"/>
                    <a:gd name="connsiteY137" fmla="*/ 502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0000" h="10000" fill="none" extrusionOk="0">
                      <a:moveTo>
                        <a:pt x="10000" y="5028"/>
                      </a:moveTo>
                      <a:lnTo>
                        <a:pt x="10000" y="5028"/>
                      </a:lnTo>
                      <a:cubicBezTo>
                        <a:pt x="10005" y="5000"/>
                        <a:pt x="10001" y="4957"/>
                        <a:pt x="10000" y="4917"/>
                      </a:cubicBezTo>
                      <a:cubicBezTo>
                        <a:pt x="9999" y="4821"/>
                        <a:pt x="9991" y="4746"/>
                        <a:pt x="10000" y="4696"/>
                      </a:cubicBezTo>
                      <a:cubicBezTo>
                        <a:pt x="9996" y="4615"/>
                        <a:pt x="10001" y="4551"/>
                        <a:pt x="10000" y="4475"/>
                      </a:cubicBezTo>
                      <a:cubicBezTo>
                        <a:pt x="9939" y="4467"/>
                        <a:pt x="9941" y="4421"/>
                        <a:pt x="9945" y="4365"/>
                      </a:cubicBezTo>
                      <a:cubicBezTo>
                        <a:pt x="9937" y="4311"/>
                        <a:pt x="9899" y="4120"/>
                        <a:pt x="9890" y="4033"/>
                      </a:cubicBezTo>
                      <a:cubicBezTo>
                        <a:pt x="9885" y="3934"/>
                        <a:pt x="9814" y="3870"/>
                        <a:pt x="9834" y="3757"/>
                      </a:cubicBezTo>
                      <a:cubicBezTo>
                        <a:pt x="9779" y="3701"/>
                        <a:pt x="9778" y="3646"/>
                        <a:pt x="9779" y="3646"/>
                      </a:cubicBezTo>
                      <a:cubicBezTo>
                        <a:pt x="9780" y="3535"/>
                        <a:pt x="9772" y="3484"/>
                        <a:pt x="9724" y="3425"/>
                      </a:cubicBezTo>
                      <a:cubicBezTo>
                        <a:pt x="9717" y="3373"/>
                        <a:pt x="9726" y="3313"/>
                        <a:pt x="9669" y="3204"/>
                      </a:cubicBezTo>
                      <a:cubicBezTo>
                        <a:pt x="9664" y="3153"/>
                        <a:pt x="9616" y="3138"/>
                        <a:pt x="9613" y="3094"/>
                      </a:cubicBezTo>
                      <a:cubicBezTo>
                        <a:pt x="9638" y="2991"/>
                        <a:pt x="9479" y="2918"/>
                        <a:pt x="9503" y="2818"/>
                      </a:cubicBezTo>
                      <a:cubicBezTo>
                        <a:pt x="9444" y="2704"/>
                        <a:pt x="9375" y="2581"/>
                        <a:pt x="9337" y="2486"/>
                      </a:cubicBezTo>
                      <a:cubicBezTo>
                        <a:pt x="9316" y="2470"/>
                        <a:pt x="9297" y="2445"/>
                        <a:pt x="9282" y="2431"/>
                      </a:cubicBezTo>
                      <a:cubicBezTo>
                        <a:pt x="9276" y="2374"/>
                        <a:pt x="9217" y="2309"/>
                        <a:pt x="9171" y="2210"/>
                      </a:cubicBezTo>
                      <a:cubicBezTo>
                        <a:pt x="9111" y="2163"/>
                        <a:pt x="9058" y="2100"/>
                        <a:pt x="9061" y="2044"/>
                      </a:cubicBezTo>
                      <a:cubicBezTo>
                        <a:pt x="9005" y="1989"/>
                        <a:pt x="9005" y="1933"/>
                        <a:pt x="9006" y="1934"/>
                      </a:cubicBezTo>
                      <a:cubicBezTo>
                        <a:pt x="8890" y="1865"/>
                        <a:pt x="8909" y="1822"/>
                        <a:pt x="8840" y="1768"/>
                      </a:cubicBezTo>
                      <a:cubicBezTo>
                        <a:pt x="8724" y="1659"/>
                        <a:pt x="8617" y="1472"/>
                        <a:pt x="8564" y="1436"/>
                      </a:cubicBezTo>
                      <a:cubicBezTo>
                        <a:pt x="8542" y="1433"/>
                        <a:pt x="8528" y="1437"/>
                        <a:pt x="8508" y="1436"/>
                      </a:cubicBezTo>
                      <a:cubicBezTo>
                        <a:pt x="8485" y="1393"/>
                        <a:pt x="8470" y="1370"/>
                        <a:pt x="8453" y="1326"/>
                      </a:cubicBezTo>
                      <a:cubicBezTo>
                        <a:pt x="8305" y="1180"/>
                        <a:pt x="8252" y="1175"/>
                        <a:pt x="8122" y="1050"/>
                      </a:cubicBezTo>
                      <a:cubicBezTo>
                        <a:pt x="8116" y="1039"/>
                        <a:pt x="8071" y="998"/>
                        <a:pt x="8011" y="994"/>
                      </a:cubicBezTo>
                      <a:cubicBezTo>
                        <a:pt x="7980" y="955"/>
                        <a:pt x="7932" y="916"/>
                        <a:pt x="7901" y="884"/>
                      </a:cubicBezTo>
                      <a:cubicBezTo>
                        <a:pt x="7787" y="820"/>
                        <a:pt x="7604" y="730"/>
                        <a:pt x="7514" y="608"/>
                      </a:cubicBezTo>
                      <a:cubicBezTo>
                        <a:pt x="7488" y="607"/>
                        <a:pt x="7470" y="611"/>
                        <a:pt x="7459" y="608"/>
                      </a:cubicBezTo>
                      <a:cubicBezTo>
                        <a:pt x="7401" y="555"/>
                        <a:pt x="7362" y="497"/>
                        <a:pt x="7238" y="497"/>
                      </a:cubicBezTo>
                      <a:cubicBezTo>
                        <a:pt x="7182" y="431"/>
                        <a:pt x="7117" y="440"/>
                        <a:pt x="7017" y="331"/>
                      </a:cubicBezTo>
                      <a:cubicBezTo>
                        <a:pt x="6996" y="334"/>
                        <a:pt x="6981" y="331"/>
                        <a:pt x="6961" y="331"/>
                      </a:cubicBezTo>
                      <a:cubicBezTo>
                        <a:pt x="6871" y="240"/>
                        <a:pt x="6681" y="220"/>
                        <a:pt x="6519" y="166"/>
                      </a:cubicBezTo>
                      <a:cubicBezTo>
                        <a:pt x="6495" y="166"/>
                        <a:pt x="6452" y="166"/>
                        <a:pt x="6409" y="166"/>
                      </a:cubicBezTo>
                      <a:cubicBezTo>
                        <a:pt x="6354" y="166"/>
                        <a:pt x="6298" y="110"/>
                        <a:pt x="6298" y="110"/>
                      </a:cubicBezTo>
                      <a:cubicBezTo>
                        <a:pt x="6121" y="138"/>
                        <a:pt x="6028" y="80"/>
                        <a:pt x="5856" y="55"/>
                      </a:cubicBezTo>
                      <a:cubicBezTo>
                        <a:pt x="5836" y="53"/>
                        <a:pt x="5818" y="56"/>
                        <a:pt x="5801" y="55"/>
                      </a:cubicBezTo>
                      <a:cubicBezTo>
                        <a:pt x="5778" y="53"/>
                        <a:pt x="5758" y="53"/>
                        <a:pt x="5746" y="55"/>
                      </a:cubicBezTo>
                      <a:cubicBezTo>
                        <a:pt x="5568" y="20"/>
                        <a:pt x="5466" y="0"/>
                        <a:pt x="5304" y="0"/>
                      </a:cubicBezTo>
                      <a:cubicBezTo>
                        <a:pt x="5207" y="7"/>
                        <a:pt x="5177" y="6"/>
                        <a:pt x="5083" y="0"/>
                      </a:cubicBezTo>
                      <a:cubicBezTo>
                        <a:pt x="5057" y="-4"/>
                        <a:pt x="5003" y="5"/>
                        <a:pt x="4972" y="0"/>
                      </a:cubicBezTo>
                      <a:lnTo>
                        <a:pt x="4972" y="0"/>
                      </a:lnTo>
                      <a:lnTo>
                        <a:pt x="4972" y="0"/>
                      </a:lnTo>
                      <a:lnTo>
                        <a:pt x="4972" y="0"/>
                      </a:lnTo>
                      <a:cubicBezTo>
                        <a:pt x="4904" y="14"/>
                        <a:pt x="4804" y="10"/>
                        <a:pt x="4696" y="0"/>
                      </a:cubicBezTo>
                      <a:cubicBezTo>
                        <a:pt x="4657" y="2"/>
                        <a:pt x="4576" y="5"/>
                        <a:pt x="4530" y="0"/>
                      </a:cubicBezTo>
                      <a:cubicBezTo>
                        <a:pt x="4483" y="-1"/>
                        <a:pt x="4452" y="-4"/>
                        <a:pt x="4420" y="0"/>
                      </a:cubicBezTo>
                      <a:cubicBezTo>
                        <a:pt x="4296" y="6"/>
                        <a:pt x="4144" y="59"/>
                        <a:pt x="4088" y="55"/>
                      </a:cubicBezTo>
                      <a:cubicBezTo>
                        <a:pt x="3973" y="34"/>
                        <a:pt x="3868" y="107"/>
                        <a:pt x="3757" y="110"/>
                      </a:cubicBezTo>
                      <a:cubicBezTo>
                        <a:pt x="3717" y="105"/>
                        <a:pt x="3681" y="110"/>
                        <a:pt x="3646" y="110"/>
                      </a:cubicBezTo>
                      <a:cubicBezTo>
                        <a:pt x="3536" y="167"/>
                        <a:pt x="3536" y="166"/>
                        <a:pt x="3481" y="166"/>
                      </a:cubicBezTo>
                      <a:cubicBezTo>
                        <a:pt x="3367" y="215"/>
                        <a:pt x="3322" y="218"/>
                        <a:pt x="3260" y="221"/>
                      </a:cubicBezTo>
                      <a:cubicBezTo>
                        <a:pt x="3206" y="223"/>
                        <a:pt x="3205" y="271"/>
                        <a:pt x="3094" y="276"/>
                      </a:cubicBezTo>
                      <a:cubicBezTo>
                        <a:pt x="2981" y="328"/>
                        <a:pt x="2932" y="398"/>
                        <a:pt x="2818" y="442"/>
                      </a:cubicBezTo>
                      <a:cubicBezTo>
                        <a:pt x="2758" y="498"/>
                        <a:pt x="2636" y="514"/>
                        <a:pt x="2541" y="608"/>
                      </a:cubicBezTo>
                      <a:cubicBezTo>
                        <a:pt x="2515" y="608"/>
                        <a:pt x="2503" y="610"/>
                        <a:pt x="2486" y="608"/>
                      </a:cubicBezTo>
                      <a:cubicBezTo>
                        <a:pt x="2392" y="664"/>
                        <a:pt x="2319" y="726"/>
                        <a:pt x="2265" y="773"/>
                      </a:cubicBezTo>
                      <a:cubicBezTo>
                        <a:pt x="2209" y="794"/>
                        <a:pt x="2121" y="840"/>
                        <a:pt x="2044" y="884"/>
                      </a:cubicBezTo>
                      <a:lnTo>
                        <a:pt x="2044" y="884"/>
                      </a:lnTo>
                      <a:lnTo>
                        <a:pt x="2044" y="884"/>
                      </a:lnTo>
                      <a:lnTo>
                        <a:pt x="2044" y="884"/>
                      </a:lnTo>
                      <a:cubicBezTo>
                        <a:pt x="2021" y="910"/>
                        <a:pt x="2001" y="925"/>
                        <a:pt x="1989" y="939"/>
                      </a:cubicBezTo>
                      <a:cubicBezTo>
                        <a:pt x="1921" y="992"/>
                        <a:pt x="1825" y="1052"/>
                        <a:pt x="1768" y="1105"/>
                      </a:cubicBezTo>
                      <a:cubicBezTo>
                        <a:pt x="1658" y="1232"/>
                        <a:pt x="1562" y="1256"/>
                        <a:pt x="1436" y="1381"/>
                      </a:cubicBezTo>
                      <a:cubicBezTo>
                        <a:pt x="1436" y="1398"/>
                        <a:pt x="1438" y="1422"/>
                        <a:pt x="1436" y="1436"/>
                      </a:cubicBezTo>
                      <a:cubicBezTo>
                        <a:pt x="1415" y="1456"/>
                        <a:pt x="1403" y="1476"/>
                        <a:pt x="1381" y="1492"/>
                      </a:cubicBezTo>
                      <a:cubicBezTo>
                        <a:pt x="1302" y="1542"/>
                        <a:pt x="1159" y="1690"/>
                        <a:pt x="1050" y="1768"/>
                      </a:cubicBezTo>
                      <a:cubicBezTo>
                        <a:pt x="1053" y="1821"/>
                        <a:pt x="1053" y="1855"/>
                        <a:pt x="1050" y="1878"/>
                      </a:cubicBezTo>
                      <a:cubicBezTo>
                        <a:pt x="990" y="1928"/>
                        <a:pt x="961" y="1964"/>
                        <a:pt x="939" y="1989"/>
                      </a:cubicBezTo>
                      <a:cubicBezTo>
                        <a:pt x="865" y="2147"/>
                        <a:pt x="736" y="2253"/>
                        <a:pt x="663" y="2431"/>
                      </a:cubicBezTo>
                      <a:lnTo>
                        <a:pt x="663" y="2431"/>
                      </a:lnTo>
                      <a:cubicBezTo>
                        <a:pt x="593" y="2494"/>
                        <a:pt x="547" y="2601"/>
                        <a:pt x="497" y="2652"/>
                      </a:cubicBezTo>
                      <a:cubicBezTo>
                        <a:pt x="506" y="2772"/>
                        <a:pt x="454" y="2815"/>
                        <a:pt x="387" y="2928"/>
                      </a:cubicBezTo>
                      <a:lnTo>
                        <a:pt x="387" y="2928"/>
                      </a:lnTo>
                      <a:cubicBezTo>
                        <a:pt x="309" y="3107"/>
                        <a:pt x="274" y="3285"/>
                        <a:pt x="221" y="3370"/>
                      </a:cubicBezTo>
                      <a:cubicBezTo>
                        <a:pt x="210" y="3416"/>
                        <a:pt x="167" y="3487"/>
                        <a:pt x="166" y="3536"/>
                      </a:cubicBezTo>
                      <a:cubicBezTo>
                        <a:pt x="163" y="3581"/>
                        <a:pt x="163" y="3623"/>
                        <a:pt x="166" y="3646"/>
                      </a:cubicBezTo>
                      <a:cubicBezTo>
                        <a:pt x="125" y="3750"/>
                        <a:pt x="59" y="3929"/>
                        <a:pt x="55" y="4033"/>
                      </a:cubicBezTo>
                      <a:cubicBezTo>
                        <a:pt x="57" y="4078"/>
                        <a:pt x="58" y="4103"/>
                        <a:pt x="55" y="4144"/>
                      </a:cubicBezTo>
                      <a:cubicBezTo>
                        <a:pt x="56" y="4157"/>
                        <a:pt x="53" y="4175"/>
                        <a:pt x="55" y="4199"/>
                      </a:cubicBezTo>
                      <a:cubicBezTo>
                        <a:pt x="-8" y="4307"/>
                        <a:pt x="7" y="4471"/>
                        <a:pt x="0" y="4586"/>
                      </a:cubicBezTo>
                      <a:cubicBezTo>
                        <a:pt x="13" y="4686"/>
                        <a:pt x="0" y="4733"/>
                        <a:pt x="0" y="4862"/>
                      </a:cubicBezTo>
                      <a:cubicBezTo>
                        <a:pt x="0" y="4889"/>
                        <a:pt x="-2" y="4907"/>
                        <a:pt x="0" y="4917"/>
                      </a:cubicBezTo>
                      <a:cubicBezTo>
                        <a:pt x="23" y="5166"/>
                        <a:pt x="4" y="5209"/>
                        <a:pt x="0" y="5414"/>
                      </a:cubicBezTo>
                      <a:lnTo>
                        <a:pt x="0" y="5414"/>
                      </a:lnTo>
                      <a:cubicBezTo>
                        <a:pt x="-3" y="5438"/>
                        <a:pt x="0" y="5455"/>
                        <a:pt x="0" y="5470"/>
                      </a:cubicBezTo>
                      <a:cubicBezTo>
                        <a:pt x="-22" y="5598"/>
                        <a:pt x="65" y="5770"/>
                        <a:pt x="55" y="6022"/>
                      </a:cubicBezTo>
                      <a:cubicBezTo>
                        <a:pt x="55" y="6021"/>
                        <a:pt x="103" y="6065"/>
                        <a:pt x="110" y="6133"/>
                      </a:cubicBezTo>
                      <a:cubicBezTo>
                        <a:pt x="176" y="6316"/>
                        <a:pt x="223" y="6479"/>
                        <a:pt x="276" y="6630"/>
                      </a:cubicBezTo>
                      <a:cubicBezTo>
                        <a:pt x="274" y="6651"/>
                        <a:pt x="277" y="6666"/>
                        <a:pt x="276" y="6685"/>
                      </a:cubicBezTo>
                      <a:lnTo>
                        <a:pt x="276" y="6685"/>
                      </a:lnTo>
                      <a:cubicBezTo>
                        <a:pt x="276" y="6740"/>
                        <a:pt x="330" y="6795"/>
                        <a:pt x="331" y="6796"/>
                      </a:cubicBezTo>
                      <a:cubicBezTo>
                        <a:pt x="364" y="6906"/>
                        <a:pt x="450" y="7088"/>
                        <a:pt x="497" y="7182"/>
                      </a:cubicBezTo>
                      <a:cubicBezTo>
                        <a:pt x="517" y="7228"/>
                        <a:pt x="546" y="7305"/>
                        <a:pt x="608" y="7403"/>
                      </a:cubicBezTo>
                      <a:cubicBezTo>
                        <a:pt x="638" y="7504"/>
                        <a:pt x="794" y="7670"/>
                        <a:pt x="884" y="7790"/>
                      </a:cubicBezTo>
                      <a:cubicBezTo>
                        <a:pt x="887" y="7830"/>
                        <a:pt x="885" y="7847"/>
                        <a:pt x="884" y="7901"/>
                      </a:cubicBezTo>
                      <a:cubicBezTo>
                        <a:pt x="934" y="8006"/>
                        <a:pt x="1066" y="8058"/>
                        <a:pt x="1105" y="8177"/>
                      </a:cubicBezTo>
                      <a:lnTo>
                        <a:pt x="1105" y="8177"/>
                      </a:lnTo>
                      <a:lnTo>
                        <a:pt x="1105" y="8177"/>
                      </a:lnTo>
                      <a:cubicBezTo>
                        <a:pt x="1407" y="8514"/>
                        <a:pt x="1708" y="8871"/>
                        <a:pt x="2155" y="9116"/>
                      </a:cubicBezTo>
                      <a:cubicBezTo>
                        <a:pt x="2309" y="9208"/>
                        <a:pt x="2483" y="9323"/>
                        <a:pt x="2707" y="9448"/>
                      </a:cubicBezTo>
                      <a:cubicBezTo>
                        <a:pt x="2888" y="9536"/>
                        <a:pt x="3093" y="9608"/>
                        <a:pt x="3260" y="9669"/>
                      </a:cubicBezTo>
                      <a:cubicBezTo>
                        <a:pt x="3679" y="9837"/>
                        <a:pt x="4163" y="9844"/>
                        <a:pt x="4641" y="10000"/>
                      </a:cubicBezTo>
                      <a:lnTo>
                        <a:pt x="4641" y="10000"/>
                      </a:lnTo>
                      <a:lnTo>
                        <a:pt x="4641" y="10000"/>
                      </a:lnTo>
                      <a:cubicBezTo>
                        <a:pt x="4760" y="9992"/>
                        <a:pt x="4817" y="9994"/>
                        <a:pt x="4972" y="10000"/>
                      </a:cubicBezTo>
                      <a:cubicBezTo>
                        <a:pt x="4989" y="9997"/>
                        <a:pt x="5004" y="10002"/>
                        <a:pt x="5028" y="10000"/>
                      </a:cubicBezTo>
                      <a:cubicBezTo>
                        <a:pt x="5210" y="9989"/>
                        <a:pt x="5401" y="10002"/>
                        <a:pt x="5525" y="9945"/>
                      </a:cubicBezTo>
                      <a:cubicBezTo>
                        <a:pt x="5646" y="9935"/>
                        <a:pt x="5690" y="9885"/>
                        <a:pt x="5801" y="9890"/>
                      </a:cubicBezTo>
                      <a:cubicBezTo>
                        <a:pt x="5906" y="9890"/>
                        <a:pt x="6020" y="9894"/>
                        <a:pt x="6188" y="9834"/>
                      </a:cubicBezTo>
                      <a:cubicBezTo>
                        <a:pt x="6244" y="9779"/>
                        <a:pt x="6243" y="9779"/>
                        <a:pt x="6298" y="9779"/>
                      </a:cubicBezTo>
                      <a:lnTo>
                        <a:pt x="6298" y="9779"/>
                      </a:lnTo>
                      <a:cubicBezTo>
                        <a:pt x="6321" y="9778"/>
                        <a:pt x="6335" y="9780"/>
                        <a:pt x="6354" y="9779"/>
                      </a:cubicBezTo>
                      <a:cubicBezTo>
                        <a:pt x="6575" y="9688"/>
                        <a:pt x="6654" y="9658"/>
                        <a:pt x="6851" y="9613"/>
                      </a:cubicBezTo>
                      <a:cubicBezTo>
                        <a:pt x="6910" y="9600"/>
                        <a:pt x="6969" y="9569"/>
                        <a:pt x="7017" y="9558"/>
                      </a:cubicBezTo>
                      <a:cubicBezTo>
                        <a:pt x="7165" y="9517"/>
                        <a:pt x="7296" y="9384"/>
                        <a:pt x="7459" y="9337"/>
                      </a:cubicBezTo>
                      <a:cubicBezTo>
                        <a:pt x="7460" y="9318"/>
                        <a:pt x="7457" y="9307"/>
                        <a:pt x="7459" y="9282"/>
                      </a:cubicBezTo>
                      <a:cubicBezTo>
                        <a:pt x="7472" y="9283"/>
                        <a:pt x="7501" y="9282"/>
                        <a:pt x="7514" y="9282"/>
                      </a:cubicBezTo>
                      <a:cubicBezTo>
                        <a:pt x="7627" y="9217"/>
                        <a:pt x="7723" y="9117"/>
                        <a:pt x="7901" y="9061"/>
                      </a:cubicBezTo>
                      <a:cubicBezTo>
                        <a:pt x="7914" y="9051"/>
                        <a:pt x="7941" y="9016"/>
                        <a:pt x="7956" y="9006"/>
                      </a:cubicBezTo>
                      <a:cubicBezTo>
                        <a:pt x="8007" y="8909"/>
                        <a:pt x="8136" y="8882"/>
                        <a:pt x="8177" y="8785"/>
                      </a:cubicBezTo>
                      <a:cubicBezTo>
                        <a:pt x="8273" y="8720"/>
                        <a:pt x="8389" y="8626"/>
                        <a:pt x="8508" y="8508"/>
                      </a:cubicBezTo>
                      <a:lnTo>
                        <a:pt x="8508" y="8508"/>
                      </a:lnTo>
                      <a:cubicBezTo>
                        <a:pt x="8523" y="8490"/>
                        <a:pt x="8540" y="8474"/>
                        <a:pt x="8564" y="8453"/>
                      </a:cubicBezTo>
                      <a:cubicBezTo>
                        <a:pt x="8684" y="8346"/>
                        <a:pt x="8728" y="8268"/>
                        <a:pt x="8895" y="8122"/>
                      </a:cubicBezTo>
                      <a:cubicBezTo>
                        <a:pt x="8899" y="8068"/>
                        <a:pt x="8896" y="8048"/>
                        <a:pt x="8895" y="8011"/>
                      </a:cubicBezTo>
                      <a:cubicBezTo>
                        <a:pt x="8916" y="7980"/>
                        <a:pt x="8954" y="7958"/>
                        <a:pt x="9006" y="7901"/>
                      </a:cubicBezTo>
                      <a:cubicBezTo>
                        <a:pt x="9075" y="7820"/>
                        <a:pt x="9165" y="7618"/>
                        <a:pt x="9282" y="7514"/>
                      </a:cubicBezTo>
                      <a:cubicBezTo>
                        <a:pt x="9282" y="7491"/>
                        <a:pt x="9281" y="7484"/>
                        <a:pt x="9282" y="7459"/>
                      </a:cubicBezTo>
                      <a:cubicBezTo>
                        <a:pt x="9336" y="7407"/>
                        <a:pt x="9338" y="7352"/>
                        <a:pt x="9448" y="7293"/>
                      </a:cubicBezTo>
                      <a:cubicBezTo>
                        <a:pt x="9448" y="7180"/>
                        <a:pt x="9506" y="7082"/>
                        <a:pt x="9558" y="7017"/>
                      </a:cubicBezTo>
                      <a:cubicBezTo>
                        <a:pt x="9557" y="6998"/>
                        <a:pt x="9557" y="6976"/>
                        <a:pt x="9558" y="6961"/>
                      </a:cubicBezTo>
                      <a:cubicBezTo>
                        <a:pt x="9596" y="6820"/>
                        <a:pt x="9683" y="6664"/>
                        <a:pt x="9724" y="6519"/>
                      </a:cubicBezTo>
                      <a:cubicBezTo>
                        <a:pt x="9718" y="6456"/>
                        <a:pt x="9786" y="6408"/>
                        <a:pt x="9779" y="6354"/>
                      </a:cubicBezTo>
                      <a:cubicBezTo>
                        <a:pt x="9779" y="6333"/>
                        <a:pt x="9780" y="6325"/>
                        <a:pt x="9779" y="6298"/>
                      </a:cubicBezTo>
                      <a:cubicBezTo>
                        <a:pt x="9839" y="6136"/>
                        <a:pt x="9909" y="6046"/>
                        <a:pt x="9890" y="5856"/>
                      </a:cubicBezTo>
                      <a:cubicBezTo>
                        <a:pt x="9895" y="5829"/>
                        <a:pt x="9895" y="5789"/>
                        <a:pt x="9890" y="5746"/>
                      </a:cubicBezTo>
                      <a:lnTo>
                        <a:pt x="9890" y="5746"/>
                      </a:lnTo>
                      <a:cubicBezTo>
                        <a:pt x="9950" y="5580"/>
                        <a:pt x="9922" y="5459"/>
                        <a:pt x="9945" y="5304"/>
                      </a:cubicBezTo>
                      <a:cubicBezTo>
                        <a:pt x="10003" y="5198"/>
                        <a:pt x="10001" y="5135"/>
                        <a:pt x="10000" y="5028"/>
                      </a:cubicBezTo>
                      <a:close/>
                    </a:path>
                    <a:path w="10000" h="10000" stroke="0" extrusionOk="0">
                      <a:moveTo>
                        <a:pt x="10000" y="5028"/>
                      </a:moveTo>
                      <a:lnTo>
                        <a:pt x="10000" y="5028"/>
                      </a:lnTo>
                      <a:cubicBezTo>
                        <a:pt x="10004" y="4990"/>
                        <a:pt x="9995" y="4954"/>
                        <a:pt x="10000" y="4917"/>
                      </a:cubicBezTo>
                      <a:cubicBezTo>
                        <a:pt x="9995" y="4866"/>
                        <a:pt x="10002" y="4754"/>
                        <a:pt x="10000" y="4696"/>
                      </a:cubicBezTo>
                      <a:cubicBezTo>
                        <a:pt x="10004" y="4619"/>
                        <a:pt x="10001" y="4558"/>
                        <a:pt x="10000" y="4475"/>
                      </a:cubicBezTo>
                      <a:cubicBezTo>
                        <a:pt x="9943" y="4470"/>
                        <a:pt x="9950" y="4421"/>
                        <a:pt x="9945" y="4365"/>
                      </a:cubicBezTo>
                      <a:cubicBezTo>
                        <a:pt x="9963" y="4329"/>
                        <a:pt x="9882" y="4146"/>
                        <a:pt x="9890" y="4033"/>
                      </a:cubicBezTo>
                      <a:cubicBezTo>
                        <a:pt x="9871" y="3924"/>
                        <a:pt x="9843" y="3873"/>
                        <a:pt x="9834" y="3757"/>
                      </a:cubicBezTo>
                      <a:cubicBezTo>
                        <a:pt x="9780" y="3702"/>
                        <a:pt x="9779" y="3646"/>
                        <a:pt x="9779" y="3646"/>
                      </a:cubicBezTo>
                      <a:cubicBezTo>
                        <a:pt x="9782" y="3537"/>
                        <a:pt x="9775" y="3482"/>
                        <a:pt x="9724" y="3425"/>
                      </a:cubicBezTo>
                      <a:cubicBezTo>
                        <a:pt x="9719" y="3382"/>
                        <a:pt x="9724" y="3309"/>
                        <a:pt x="9669" y="3204"/>
                      </a:cubicBezTo>
                      <a:cubicBezTo>
                        <a:pt x="9677" y="3145"/>
                        <a:pt x="9625" y="3156"/>
                        <a:pt x="9613" y="3094"/>
                      </a:cubicBezTo>
                      <a:cubicBezTo>
                        <a:pt x="9629" y="2964"/>
                        <a:pt x="9497" y="2938"/>
                        <a:pt x="9503" y="2818"/>
                      </a:cubicBezTo>
                      <a:cubicBezTo>
                        <a:pt x="9464" y="2695"/>
                        <a:pt x="9375" y="2573"/>
                        <a:pt x="9337" y="2486"/>
                      </a:cubicBezTo>
                      <a:cubicBezTo>
                        <a:pt x="9326" y="2474"/>
                        <a:pt x="9294" y="2441"/>
                        <a:pt x="9282" y="2431"/>
                      </a:cubicBezTo>
                      <a:cubicBezTo>
                        <a:pt x="9279" y="2372"/>
                        <a:pt x="9226" y="2325"/>
                        <a:pt x="9171" y="2210"/>
                      </a:cubicBezTo>
                      <a:cubicBezTo>
                        <a:pt x="9112" y="2157"/>
                        <a:pt x="9062" y="2101"/>
                        <a:pt x="9061" y="2044"/>
                      </a:cubicBezTo>
                      <a:cubicBezTo>
                        <a:pt x="9006" y="1990"/>
                        <a:pt x="9006" y="1935"/>
                        <a:pt x="9006" y="1934"/>
                      </a:cubicBezTo>
                      <a:cubicBezTo>
                        <a:pt x="8887" y="1881"/>
                        <a:pt x="8899" y="1822"/>
                        <a:pt x="8840" y="1768"/>
                      </a:cubicBezTo>
                      <a:cubicBezTo>
                        <a:pt x="8722" y="1660"/>
                        <a:pt x="8617" y="1483"/>
                        <a:pt x="8564" y="1436"/>
                      </a:cubicBezTo>
                      <a:cubicBezTo>
                        <a:pt x="8538" y="1437"/>
                        <a:pt x="8528" y="1437"/>
                        <a:pt x="8508" y="1436"/>
                      </a:cubicBezTo>
                      <a:cubicBezTo>
                        <a:pt x="8498" y="1392"/>
                        <a:pt x="8478" y="1358"/>
                        <a:pt x="8453" y="1326"/>
                      </a:cubicBezTo>
                      <a:cubicBezTo>
                        <a:pt x="8322" y="1222"/>
                        <a:pt x="8249" y="1170"/>
                        <a:pt x="8122" y="1050"/>
                      </a:cubicBezTo>
                      <a:cubicBezTo>
                        <a:pt x="8136" y="1049"/>
                        <a:pt x="8067" y="1003"/>
                        <a:pt x="8011" y="994"/>
                      </a:cubicBezTo>
                      <a:cubicBezTo>
                        <a:pt x="7983" y="972"/>
                        <a:pt x="7939" y="923"/>
                        <a:pt x="7901" y="884"/>
                      </a:cubicBezTo>
                      <a:cubicBezTo>
                        <a:pt x="7806" y="821"/>
                        <a:pt x="7641" y="702"/>
                        <a:pt x="7514" y="608"/>
                      </a:cubicBezTo>
                      <a:cubicBezTo>
                        <a:pt x="7488" y="610"/>
                        <a:pt x="7470" y="608"/>
                        <a:pt x="7459" y="608"/>
                      </a:cubicBezTo>
                      <a:cubicBezTo>
                        <a:pt x="7400" y="546"/>
                        <a:pt x="7362" y="497"/>
                        <a:pt x="7238" y="497"/>
                      </a:cubicBezTo>
                      <a:cubicBezTo>
                        <a:pt x="7177" y="432"/>
                        <a:pt x="7132" y="442"/>
                        <a:pt x="7017" y="331"/>
                      </a:cubicBezTo>
                      <a:cubicBezTo>
                        <a:pt x="6997" y="333"/>
                        <a:pt x="6972" y="333"/>
                        <a:pt x="6961" y="331"/>
                      </a:cubicBezTo>
                      <a:cubicBezTo>
                        <a:pt x="6835" y="316"/>
                        <a:pt x="6711" y="206"/>
                        <a:pt x="6519" y="166"/>
                      </a:cubicBezTo>
                      <a:cubicBezTo>
                        <a:pt x="6481" y="167"/>
                        <a:pt x="6463" y="171"/>
                        <a:pt x="6409" y="166"/>
                      </a:cubicBezTo>
                      <a:cubicBezTo>
                        <a:pt x="6354" y="167"/>
                        <a:pt x="6298" y="111"/>
                        <a:pt x="6298" y="110"/>
                      </a:cubicBezTo>
                      <a:cubicBezTo>
                        <a:pt x="6115" y="107"/>
                        <a:pt x="6016" y="46"/>
                        <a:pt x="5856" y="55"/>
                      </a:cubicBezTo>
                      <a:cubicBezTo>
                        <a:pt x="5828" y="56"/>
                        <a:pt x="5825" y="58"/>
                        <a:pt x="5801" y="55"/>
                      </a:cubicBezTo>
                      <a:cubicBezTo>
                        <a:pt x="5788" y="53"/>
                        <a:pt x="5763" y="53"/>
                        <a:pt x="5746" y="55"/>
                      </a:cubicBezTo>
                      <a:cubicBezTo>
                        <a:pt x="5559" y="-18"/>
                        <a:pt x="5480" y="1"/>
                        <a:pt x="5304" y="0"/>
                      </a:cubicBezTo>
                      <a:cubicBezTo>
                        <a:pt x="5258" y="-1"/>
                        <a:pt x="5150" y="2"/>
                        <a:pt x="5083" y="0"/>
                      </a:cubicBezTo>
                      <a:cubicBezTo>
                        <a:pt x="5050" y="3"/>
                        <a:pt x="4994" y="0"/>
                        <a:pt x="4972" y="0"/>
                      </a:cubicBezTo>
                      <a:lnTo>
                        <a:pt x="4972" y="0"/>
                      </a:lnTo>
                      <a:lnTo>
                        <a:pt x="4972" y="0"/>
                      </a:lnTo>
                      <a:lnTo>
                        <a:pt x="4972" y="0"/>
                      </a:lnTo>
                      <a:cubicBezTo>
                        <a:pt x="4847" y="-8"/>
                        <a:pt x="4819" y="13"/>
                        <a:pt x="4696" y="0"/>
                      </a:cubicBezTo>
                      <a:cubicBezTo>
                        <a:pt x="4633" y="-1"/>
                        <a:pt x="4597" y="-2"/>
                        <a:pt x="4530" y="0"/>
                      </a:cubicBezTo>
                      <a:cubicBezTo>
                        <a:pt x="4505" y="-1"/>
                        <a:pt x="4458" y="-3"/>
                        <a:pt x="4420" y="0"/>
                      </a:cubicBezTo>
                      <a:cubicBezTo>
                        <a:pt x="4300" y="0"/>
                        <a:pt x="4149" y="48"/>
                        <a:pt x="4088" y="55"/>
                      </a:cubicBezTo>
                      <a:cubicBezTo>
                        <a:pt x="3981" y="63"/>
                        <a:pt x="3862" y="88"/>
                        <a:pt x="3757" y="110"/>
                      </a:cubicBezTo>
                      <a:cubicBezTo>
                        <a:pt x="3705" y="108"/>
                        <a:pt x="3674" y="107"/>
                        <a:pt x="3646" y="110"/>
                      </a:cubicBezTo>
                      <a:cubicBezTo>
                        <a:pt x="3536" y="166"/>
                        <a:pt x="3536" y="166"/>
                        <a:pt x="3481" y="166"/>
                      </a:cubicBezTo>
                      <a:cubicBezTo>
                        <a:pt x="3374" y="223"/>
                        <a:pt x="3310" y="210"/>
                        <a:pt x="3260" y="221"/>
                      </a:cubicBezTo>
                      <a:cubicBezTo>
                        <a:pt x="3205" y="217"/>
                        <a:pt x="3203" y="268"/>
                        <a:pt x="3094" y="276"/>
                      </a:cubicBezTo>
                      <a:cubicBezTo>
                        <a:pt x="2986" y="348"/>
                        <a:pt x="2935" y="385"/>
                        <a:pt x="2818" y="442"/>
                      </a:cubicBezTo>
                      <a:cubicBezTo>
                        <a:pt x="2764" y="493"/>
                        <a:pt x="2666" y="483"/>
                        <a:pt x="2541" y="608"/>
                      </a:cubicBezTo>
                      <a:cubicBezTo>
                        <a:pt x="2518" y="607"/>
                        <a:pt x="2505" y="606"/>
                        <a:pt x="2486" y="608"/>
                      </a:cubicBezTo>
                      <a:cubicBezTo>
                        <a:pt x="2374" y="651"/>
                        <a:pt x="2329" y="725"/>
                        <a:pt x="2265" y="773"/>
                      </a:cubicBezTo>
                      <a:cubicBezTo>
                        <a:pt x="2203" y="802"/>
                        <a:pt x="2105" y="840"/>
                        <a:pt x="2044" y="884"/>
                      </a:cubicBezTo>
                      <a:lnTo>
                        <a:pt x="2044" y="884"/>
                      </a:lnTo>
                      <a:lnTo>
                        <a:pt x="2044" y="884"/>
                      </a:lnTo>
                      <a:lnTo>
                        <a:pt x="2044" y="884"/>
                      </a:lnTo>
                      <a:cubicBezTo>
                        <a:pt x="2030" y="894"/>
                        <a:pt x="2008" y="916"/>
                        <a:pt x="1989" y="939"/>
                      </a:cubicBezTo>
                      <a:cubicBezTo>
                        <a:pt x="1937" y="1001"/>
                        <a:pt x="1832" y="1043"/>
                        <a:pt x="1768" y="1105"/>
                      </a:cubicBezTo>
                      <a:cubicBezTo>
                        <a:pt x="1675" y="1207"/>
                        <a:pt x="1533" y="1285"/>
                        <a:pt x="1436" y="1381"/>
                      </a:cubicBezTo>
                      <a:cubicBezTo>
                        <a:pt x="1439" y="1401"/>
                        <a:pt x="1434" y="1414"/>
                        <a:pt x="1436" y="1436"/>
                      </a:cubicBezTo>
                      <a:cubicBezTo>
                        <a:pt x="1424" y="1454"/>
                        <a:pt x="1399" y="1474"/>
                        <a:pt x="1381" y="1492"/>
                      </a:cubicBezTo>
                      <a:cubicBezTo>
                        <a:pt x="1254" y="1615"/>
                        <a:pt x="1187" y="1664"/>
                        <a:pt x="1050" y="1768"/>
                      </a:cubicBezTo>
                      <a:cubicBezTo>
                        <a:pt x="1052" y="1804"/>
                        <a:pt x="1053" y="1825"/>
                        <a:pt x="1050" y="1878"/>
                      </a:cubicBezTo>
                      <a:cubicBezTo>
                        <a:pt x="1008" y="1913"/>
                        <a:pt x="990" y="1942"/>
                        <a:pt x="939" y="1989"/>
                      </a:cubicBezTo>
                      <a:cubicBezTo>
                        <a:pt x="910" y="2136"/>
                        <a:pt x="778" y="2253"/>
                        <a:pt x="663" y="2431"/>
                      </a:cubicBezTo>
                      <a:lnTo>
                        <a:pt x="663" y="2431"/>
                      </a:lnTo>
                      <a:cubicBezTo>
                        <a:pt x="620" y="2493"/>
                        <a:pt x="565" y="2585"/>
                        <a:pt x="497" y="2652"/>
                      </a:cubicBezTo>
                      <a:cubicBezTo>
                        <a:pt x="486" y="2765"/>
                        <a:pt x="446" y="2831"/>
                        <a:pt x="387" y="2928"/>
                      </a:cubicBezTo>
                      <a:lnTo>
                        <a:pt x="387" y="2928"/>
                      </a:lnTo>
                      <a:cubicBezTo>
                        <a:pt x="343" y="3102"/>
                        <a:pt x="291" y="3266"/>
                        <a:pt x="221" y="3370"/>
                      </a:cubicBezTo>
                      <a:cubicBezTo>
                        <a:pt x="225" y="3435"/>
                        <a:pt x="159" y="3486"/>
                        <a:pt x="166" y="3536"/>
                      </a:cubicBezTo>
                      <a:cubicBezTo>
                        <a:pt x="168" y="3588"/>
                        <a:pt x="165" y="3604"/>
                        <a:pt x="166" y="3646"/>
                      </a:cubicBezTo>
                      <a:cubicBezTo>
                        <a:pt x="117" y="3757"/>
                        <a:pt x="56" y="3911"/>
                        <a:pt x="55" y="4033"/>
                      </a:cubicBezTo>
                      <a:cubicBezTo>
                        <a:pt x="52" y="4059"/>
                        <a:pt x="55" y="4092"/>
                        <a:pt x="55" y="4144"/>
                      </a:cubicBezTo>
                      <a:cubicBezTo>
                        <a:pt x="56" y="4161"/>
                        <a:pt x="53" y="4188"/>
                        <a:pt x="55" y="4199"/>
                      </a:cubicBezTo>
                      <a:cubicBezTo>
                        <a:pt x="2" y="4285"/>
                        <a:pt x="6" y="4472"/>
                        <a:pt x="0" y="4586"/>
                      </a:cubicBezTo>
                      <a:cubicBezTo>
                        <a:pt x="5" y="4673"/>
                        <a:pt x="12" y="4739"/>
                        <a:pt x="0" y="4862"/>
                      </a:cubicBezTo>
                      <a:cubicBezTo>
                        <a:pt x="-1" y="4887"/>
                        <a:pt x="2" y="4892"/>
                        <a:pt x="0" y="4917"/>
                      </a:cubicBezTo>
                      <a:cubicBezTo>
                        <a:pt x="4" y="5118"/>
                        <a:pt x="-2" y="5314"/>
                        <a:pt x="0" y="5414"/>
                      </a:cubicBezTo>
                      <a:lnTo>
                        <a:pt x="0" y="5414"/>
                      </a:lnTo>
                      <a:cubicBezTo>
                        <a:pt x="2" y="5442"/>
                        <a:pt x="-1" y="5451"/>
                        <a:pt x="0" y="5470"/>
                      </a:cubicBezTo>
                      <a:cubicBezTo>
                        <a:pt x="27" y="5625"/>
                        <a:pt x="56" y="5813"/>
                        <a:pt x="55" y="6022"/>
                      </a:cubicBezTo>
                      <a:cubicBezTo>
                        <a:pt x="59" y="6031"/>
                        <a:pt x="108" y="6083"/>
                        <a:pt x="110" y="6133"/>
                      </a:cubicBezTo>
                      <a:cubicBezTo>
                        <a:pt x="201" y="6299"/>
                        <a:pt x="179" y="6475"/>
                        <a:pt x="276" y="6630"/>
                      </a:cubicBezTo>
                      <a:cubicBezTo>
                        <a:pt x="277" y="6654"/>
                        <a:pt x="277" y="6665"/>
                        <a:pt x="276" y="6685"/>
                      </a:cubicBezTo>
                      <a:lnTo>
                        <a:pt x="276" y="6685"/>
                      </a:lnTo>
                      <a:cubicBezTo>
                        <a:pt x="276" y="6740"/>
                        <a:pt x="331" y="6796"/>
                        <a:pt x="331" y="6796"/>
                      </a:cubicBezTo>
                      <a:cubicBezTo>
                        <a:pt x="398" y="6918"/>
                        <a:pt x="436" y="7064"/>
                        <a:pt x="497" y="7182"/>
                      </a:cubicBezTo>
                      <a:cubicBezTo>
                        <a:pt x="522" y="7258"/>
                        <a:pt x="569" y="7327"/>
                        <a:pt x="608" y="7403"/>
                      </a:cubicBezTo>
                      <a:cubicBezTo>
                        <a:pt x="666" y="7547"/>
                        <a:pt x="744" y="7688"/>
                        <a:pt x="884" y="7790"/>
                      </a:cubicBezTo>
                      <a:cubicBezTo>
                        <a:pt x="881" y="7841"/>
                        <a:pt x="888" y="7854"/>
                        <a:pt x="884" y="7901"/>
                      </a:cubicBezTo>
                      <a:cubicBezTo>
                        <a:pt x="920" y="8000"/>
                        <a:pt x="1033" y="8072"/>
                        <a:pt x="1105" y="8177"/>
                      </a:cubicBezTo>
                      <a:lnTo>
                        <a:pt x="1105" y="8177"/>
                      </a:lnTo>
                      <a:lnTo>
                        <a:pt x="1105" y="8177"/>
                      </a:lnTo>
                      <a:cubicBezTo>
                        <a:pt x="1383" y="8511"/>
                        <a:pt x="1794" y="8922"/>
                        <a:pt x="2155" y="9116"/>
                      </a:cubicBezTo>
                      <a:cubicBezTo>
                        <a:pt x="2361" y="9202"/>
                        <a:pt x="2500" y="9349"/>
                        <a:pt x="2707" y="9448"/>
                      </a:cubicBezTo>
                      <a:cubicBezTo>
                        <a:pt x="2875" y="9538"/>
                        <a:pt x="3086" y="9609"/>
                        <a:pt x="3260" y="9669"/>
                      </a:cubicBezTo>
                      <a:cubicBezTo>
                        <a:pt x="3592" y="9802"/>
                        <a:pt x="4191" y="9888"/>
                        <a:pt x="4641" y="10000"/>
                      </a:cubicBezTo>
                      <a:lnTo>
                        <a:pt x="4641" y="10000"/>
                      </a:lnTo>
                      <a:lnTo>
                        <a:pt x="4641" y="10000"/>
                      </a:lnTo>
                      <a:cubicBezTo>
                        <a:pt x="4726" y="9987"/>
                        <a:pt x="4907" y="10017"/>
                        <a:pt x="4972" y="10000"/>
                      </a:cubicBezTo>
                      <a:cubicBezTo>
                        <a:pt x="4986" y="10000"/>
                        <a:pt x="5009" y="10002"/>
                        <a:pt x="5028" y="10000"/>
                      </a:cubicBezTo>
                      <a:cubicBezTo>
                        <a:pt x="5198" y="10011"/>
                        <a:pt x="5377" y="9983"/>
                        <a:pt x="5525" y="9945"/>
                      </a:cubicBezTo>
                      <a:cubicBezTo>
                        <a:pt x="5640" y="9937"/>
                        <a:pt x="5687" y="9874"/>
                        <a:pt x="5801" y="9890"/>
                      </a:cubicBezTo>
                      <a:cubicBezTo>
                        <a:pt x="5911" y="9916"/>
                        <a:pt x="6004" y="9912"/>
                        <a:pt x="6188" y="9834"/>
                      </a:cubicBezTo>
                      <a:cubicBezTo>
                        <a:pt x="6242" y="9779"/>
                        <a:pt x="6243" y="9779"/>
                        <a:pt x="6298" y="9779"/>
                      </a:cubicBezTo>
                      <a:lnTo>
                        <a:pt x="6298" y="9779"/>
                      </a:lnTo>
                      <a:cubicBezTo>
                        <a:pt x="6311" y="9777"/>
                        <a:pt x="6326" y="9778"/>
                        <a:pt x="6354" y="9779"/>
                      </a:cubicBezTo>
                      <a:cubicBezTo>
                        <a:pt x="6494" y="9735"/>
                        <a:pt x="6632" y="9700"/>
                        <a:pt x="6851" y="9613"/>
                      </a:cubicBezTo>
                      <a:cubicBezTo>
                        <a:pt x="6910" y="9617"/>
                        <a:pt x="6958" y="9562"/>
                        <a:pt x="7017" y="9558"/>
                      </a:cubicBezTo>
                      <a:cubicBezTo>
                        <a:pt x="7107" y="9541"/>
                        <a:pt x="7293" y="9418"/>
                        <a:pt x="7459" y="9337"/>
                      </a:cubicBezTo>
                      <a:cubicBezTo>
                        <a:pt x="7456" y="9322"/>
                        <a:pt x="7457" y="9295"/>
                        <a:pt x="7459" y="9282"/>
                      </a:cubicBezTo>
                      <a:cubicBezTo>
                        <a:pt x="7486" y="9282"/>
                        <a:pt x="7500" y="9281"/>
                        <a:pt x="7514" y="9282"/>
                      </a:cubicBezTo>
                      <a:cubicBezTo>
                        <a:pt x="7626" y="9232"/>
                        <a:pt x="7734" y="9094"/>
                        <a:pt x="7901" y="9061"/>
                      </a:cubicBezTo>
                      <a:cubicBezTo>
                        <a:pt x="7924" y="9042"/>
                        <a:pt x="7940" y="9019"/>
                        <a:pt x="7956" y="9006"/>
                      </a:cubicBezTo>
                      <a:cubicBezTo>
                        <a:pt x="7997" y="8871"/>
                        <a:pt x="8115" y="8881"/>
                        <a:pt x="8177" y="8785"/>
                      </a:cubicBezTo>
                      <a:cubicBezTo>
                        <a:pt x="8287" y="8740"/>
                        <a:pt x="8414" y="8606"/>
                        <a:pt x="8508" y="8508"/>
                      </a:cubicBezTo>
                      <a:lnTo>
                        <a:pt x="8508" y="8508"/>
                      </a:lnTo>
                      <a:cubicBezTo>
                        <a:pt x="8526" y="8489"/>
                        <a:pt x="8552" y="8470"/>
                        <a:pt x="8564" y="8453"/>
                      </a:cubicBezTo>
                      <a:cubicBezTo>
                        <a:pt x="8674" y="8348"/>
                        <a:pt x="8744" y="8248"/>
                        <a:pt x="8895" y="8122"/>
                      </a:cubicBezTo>
                      <a:cubicBezTo>
                        <a:pt x="8899" y="8096"/>
                        <a:pt x="8893" y="8035"/>
                        <a:pt x="8895" y="8011"/>
                      </a:cubicBezTo>
                      <a:cubicBezTo>
                        <a:pt x="8941" y="7969"/>
                        <a:pt x="8960" y="7945"/>
                        <a:pt x="9006" y="7901"/>
                      </a:cubicBezTo>
                      <a:cubicBezTo>
                        <a:pt x="9060" y="7813"/>
                        <a:pt x="9195" y="7641"/>
                        <a:pt x="9282" y="7514"/>
                      </a:cubicBezTo>
                      <a:cubicBezTo>
                        <a:pt x="9283" y="7502"/>
                        <a:pt x="9281" y="7479"/>
                        <a:pt x="9282" y="7459"/>
                      </a:cubicBezTo>
                      <a:cubicBezTo>
                        <a:pt x="9337" y="7411"/>
                        <a:pt x="9326" y="7353"/>
                        <a:pt x="9448" y="7293"/>
                      </a:cubicBezTo>
                      <a:cubicBezTo>
                        <a:pt x="9447" y="7181"/>
                        <a:pt x="9496" y="7077"/>
                        <a:pt x="9558" y="7017"/>
                      </a:cubicBezTo>
                      <a:cubicBezTo>
                        <a:pt x="9556" y="6995"/>
                        <a:pt x="9557" y="6974"/>
                        <a:pt x="9558" y="6961"/>
                      </a:cubicBezTo>
                      <a:cubicBezTo>
                        <a:pt x="9608" y="6787"/>
                        <a:pt x="9681" y="6687"/>
                        <a:pt x="9724" y="6519"/>
                      </a:cubicBezTo>
                      <a:cubicBezTo>
                        <a:pt x="9723" y="6473"/>
                        <a:pt x="9789" y="6403"/>
                        <a:pt x="9779" y="6354"/>
                      </a:cubicBezTo>
                      <a:cubicBezTo>
                        <a:pt x="9780" y="6340"/>
                        <a:pt x="9777" y="6315"/>
                        <a:pt x="9779" y="6298"/>
                      </a:cubicBezTo>
                      <a:cubicBezTo>
                        <a:pt x="9841" y="6144"/>
                        <a:pt x="9889" y="6026"/>
                        <a:pt x="9890" y="5856"/>
                      </a:cubicBezTo>
                      <a:cubicBezTo>
                        <a:pt x="9895" y="5812"/>
                        <a:pt x="9888" y="5791"/>
                        <a:pt x="9890" y="5746"/>
                      </a:cubicBezTo>
                      <a:lnTo>
                        <a:pt x="9890" y="5746"/>
                      </a:lnTo>
                      <a:cubicBezTo>
                        <a:pt x="9961" y="5572"/>
                        <a:pt x="9962" y="5476"/>
                        <a:pt x="9945" y="5304"/>
                      </a:cubicBezTo>
                      <a:cubicBezTo>
                        <a:pt x="9994" y="5190"/>
                        <a:pt x="9991" y="5146"/>
                        <a:pt x="10000" y="5028"/>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2175814709">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Freeform 34">
                  <a:extLst>
                    <a:ext uri="{FF2B5EF4-FFF2-40B4-BE49-F238E27FC236}">
                      <a16:creationId xmlns:a16="http://schemas.microsoft.com/office/drawing/2014/main" id="{00F02A5E-84D5-2BFC-2B19-F8B7BBA1D58E}"/>
                    </a:ext>
                  </a:extLst>
                </p:cNvPr>
                <p:cNvSpPr>
                  <a:spLocks/>
                </p:cNvSpPr>
                <p:nvPr/>
              </p:nvSpPr>
              <p:spPr bwMode="auto">
                <a:xfrm>
                  <a:off x="1027" y="1731"/>
                  <a:ext cx="115" cy="115"/>
                </a:xfrm>
                <a:custGeom>
                  <a:avLst/>
                  <a:gdLst>
                    <a:gd name="connsiteX0" fmla="*/ 10000 w 10000"/>
                    <a:gd name="connsiteY0" fmla="*/ 957 h 10000"/>
                    <a:gd name="connsiteX1" fmla="*/ 10000 w 10000"/>
                    <a:gd name="connsiteY1" fmla="*/ 957 h 10000"/>
                    <a:gd name="connsiteX2" fmla="*/ 1130 w 10000"/>
                    <a:gd name="connsiteY2" fmla="*/ 9826 h 10000"/>
                    <a:gd name="connsiteX3" fmla="*/ 696 w 10000"/>
                    <a:gd name="connsiteY3" fmla="*/ 10000 h 10000"/>
                    <a:gd name="connsiteX4" fmla="*/ 87 w 10000"/>
                    <a:gd name="connsiteY4" fmla="*/ 9826 h 10000"/>
                    <a:gd name="connsiteX5" fmla="*/ 0 w 10000"/>
                    <a:gd name="connsiteY5" fmla="*/ 9217 h 10000"/>
                    <a:gd name="connsiteX6" fmla="*/ 87 w 10000"/>
                    <a:gd name="connsiteY6" fmla="*/ 8783 h 10000"/>
                    <a:gd name="connsiteX7" fmla="*/ 8957 w 10000"/>
                    <a:gd name="connsiteY7" fmla="*/ 0 h 10000"/>
                    <a:gd name="connsiteX8" fmla="*/ 10000 w 10000"/>
                    <a:gd name="connsiteY8" fmla="*/ 95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fill="none" extrusionOk="0">
                      <a:moveTo>
                        <a:pt x="10000" y="957"/>
                      </a:moveTo>
                      <a:lnTo>
                        <a:pt x="10000" y="957"/>
                      </a:lnTo>
                      <a:cubicBezTo>
                        <a:pt x="7212" y="4268"/>
                        <a:pt x="3998" y="7058"/>
                        <a:pt x="1130" y="9826"/>
                      </a:cubicBezTo>
                      <a:cubicBezTo>
                        <a:pt x="1055" y="9911"/>
                        <a:pt x="767" y="9994"/>
                        <a:pt x="696" y="10000"/>
                      </a:cubicBezTo>
                      <a:cubicBezTo>
                        <a:pt x="433" y="9969"/>
                        <a:pt x="293" y="9915"/>
                        <a:pt x="87" y="9826"/>
                      </a:cubicBezTo>
                      <a:cubicBezTo>
                        <a:pt x="-33" y="9645"/>
                        <a:pt x="20" y="9460"/>
                        <a:pt x="0" y="9217"/>
                      </a:cubicBezTo>
                      <a:cubicBezTo>
                        <a:pt x="4" y="9131"/>
                        <a:pt x="-12" y="8863"/>
                        <a:pt x="87" y="8783"/>
                      </a:cubicBezTo>
                      <a:cubicBezTo>
                        <a:pt x="2013" y="6722"/>
                        <a:pt x="6267" y="3542"/>
                        <a:pt x="8957" y="0"/>
                      </a:cubicBezTo>
                      <a:cubicBezTo>
                        <a:pt x="9401" y="377"/>
                        <a:pt x="9521" y="459"/>
                        <a:pt x="10000" y="957"/>
                      </a:cubicBezTo>
                      <a:close/>
                    </a:path>
                    <a:path w="10000" h="10000" stroke="0" extrusionOk="0">
                      <a:moveTo>
                        <a:pt x="10000" y="957"/>
                      </a:moveTo>
                      <a:lnTo>
                        <a:pt x="10000" y="957"/>
                      </a:lnTo>
                      <a:cubicBezTo>
                        <a:pt x="7614" y="3364"/>
                        <a:pt x="2564" y="7533"/>
                        <a:pt x="1130" y="9826"/>
                      </a:cubicBezTo>
                      <a:cubicBezTo>
                        <a:pt x="1022" y="9916"/>
                        <a:pt x="775" y="9999"/>
                        <a:pt x="696" y="10000"/>
                      </a:cubicBezTo>
                      <a:cubicBezTo>
                        <a:pt x="469" y="10020"/>
                        <a:pt x="244" y="9886"/>
                        <a:pt x="87" y="9826"/>
                      </a:cubicBezTo>
                      <a:cubicBezTo>
                        <a:pt x="35" y="9648"/>
                        <a:pt x="2" y="9461"/>
                        <a:pt x="0" y="9217"/>
                      </a:cubicBezTo>
                      <a:cubicBezTo>
                        <a:pt x="-6" y="9137"/>
                        <a:pt x="-31" y="8876"/>
                        <a:pt x="87" y="8783"/>
                      </a:cubicBezTo>
                      <a:cubicBezTo>
                        <a:pt x="2964" y="6680"/>
                        <a:pt x="5756" y="3669"/>
                        <a:pt x="8957" y="0"/>
                      </a:cubicBezTo>
                      <a:cubicBezTo>
                        <a:pt x="9366" y="341"/>
                        <a:pt x="9663" y="556"/>
                        <a:pt x="10000" y="957"/>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3494557124">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 name="Freeform 35">
                  <a:extLst>
                    <a:ext uri="{FF2B5EF4-FFF2-40B4-BE49-F238E27FC236}">
                      <a16:creationId xmlns:a16="http://schemas.microsoft.com/office/drawing/2014/main" id="{98CF84F4-F0AC-EB8F-C38C-471121FB1005}"/>
                    </a:ext>
                  </a:extLst>
                </p:cNvPr>
                <p:cNvSpPr>
                  <a:spLocks/>
                </p:cNvSpPr>
                <p:nvPr/>
              </p:nvSpPr>
              <p:spPr bwMode="auto">
                <a:xfrm>
                  <a:off x="1126" y="1599"/>
                  <a:ext cx="149" cy="149"/>
                </a:xfrm>
                <a:custGeom>
                  <a:avLst/>
                  <a:gdLst>
                    <a:gd name="connsiteX0" fmla="*/ 4966 w 10000"/>
                    <a:gd name="connsiteY0" fmla="*/ 10000 h 10000"/>
                    <a:gd name="connsiteX1" fmla="*/ 4966 w 10000"/>
                    <a:gd name="connsiteY1" fmla="*/ 10000 h 10000"/>
                    <a:gd name="connsiteX2" fmla="*/ 6913 w 10000"/>
                    <a:gd name="connsiteY2" fmla="*/ 9530 h 10000"/>
                    <a:gd name="connsiteX3" fmla="*/ 8523 w 10000"/>
                    <a:gd name="connsiteY3" fmla="*/ 8456 h 10000"/>
                    <a:gd name="connsiteX4" fmla="*/ 9597 w 10000"/>
                    <a:gd name="connsiteY4" fmla="*/ 6913 h 10000"/>
                    <a:gd name="connsiteX5" fmla="*/ 10000 w 10000"/>
                    <a:gd name="connsiteY5" fmla="*/ 4966 h 10000"/>
                    <a:gd name="connsiteX6" fmla="*/ 9597 w 10000"/>
                    <a:gd name="connsiteY6" fmla="*/ 3020 h 10000"/>
                    <a:gd name="connsiteX7" fmla="*/ 8523 w 10000"/>
                    <a:gd name="connsiteY7" fmla="*/ 1409 h 10000"/>
                    <a:gd name="connsiteX8" fmla="*/ 6913 w 10000"/>
                    <a:gd name="connsiteY8" fmla="*/ 336 h 10000"/>
                    <a:gd name="connsiteX9" fmla="*/ 4966 w 10000"/>
                    <a:gd name="connsiteY9" fmla="*/ 0 h 10000"/>
                    <a:gd name="connsiteX10" fmla="*/ 3020 w 10000"/>
                    <a:gd name="connsiteY10" fmla="*/ 336 h 10000"/>
                    <a:gd name="connsiteX11" fmla="*/ 1477 w 10000"/>
                    <a:gd name="connsiteY11" fmla="*/ 1409 h 10000"/>
                    <a:gd name="connsiteX12" fmla="*/ 403 w 10000"/>
                    <a:gd name="connsiteY12" fmla="*/ 3020 h 10000"/>
                    <a:gd name="connsiteX13" fmla="*/ 0 w 10000"/>
                    <a:gd name="connsiteY13" fmla="*/ 4966 h 10000"/>
                    <a:gd name="connsiteX14" fmla="*/ 403 w 10000"/>
                    <a:gd name="connsiteY14" fmla="*/ 6913 h 10000"/>
                    <a:gd name="connsiteX15" fmla="*/ 1477 w 10000"/>
                    <a:gd name="connsiteY15" fmla="*/ 8456 h 10000"/>
                    <a:gd name="connsiteX16" fmla="*/ 3020 w 10000"/>
                    <a:gd name="connsiteY16" fmla="*/ 9530 h 10000"/>
                    <a:gd name="connsiteX17" fmla="*/ 4966 w 10000"/>
                    <a:gd name="connsiteY1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fill="none" extrusionOk="0">
                      <a:moveTo>
                        <a:pt x="4966" y="10000"/>
                      </a:moveTo>
                      <a:lnTo>
                        <a:pt x="4966" y="10000"/>
                      </a:lnTo>
                      <a:cubicBezTo>
                        <a:pt x="5812" y="9913"/>
                        <a:pt x="6195" y="9890"/>
                        <a:pt x="6913" y="9530"/>
                      </a:cubicBezTo>
                      <a:cubicBezTo>
                        <a:pt x="7465" y="9378"/>
                        <a:pt x="8203" y="8870"/>
                        <a:pt x="8523" y="8456"/>
                      </a:cubicBezTo>
                      <a:cubicBezTo>
                        <a:pt x="8911" y="7979"/>
                        <a:pt x="9387" y="7527"/>
                        <a:pt x="9597" y="6913"/>
                      </a:cubicBezTo>
                      <a:cubicBezTo>
                        <a:pt x="9915" y="6291"/>
                        <a:pt x="9999" y="5619"/>
                        <a:pt x="10000" y="4966"/>
                      </a:cubicBezTo>
                      <a:cubicBezTo>
                        <a:pt x="9953" y="4248"/>
                        <a:pt x="9854" y="3560"/>
                        <a:pt x="9597" y="3020"/>
                      </a:cubicBezTo>
                      <a:cubicBezTo>
                        <a:pt x="9230" y="2341"/>
                        <a:pt x="8946" y="1935"/>
                        <a:pt x="8523" y="1409"/>
                      </a:cubicBezTo>
                      <a:cubicBezTo>
                        <a:pt x="8077" y="937"/>
                        <a:pt x="7432" y="591"/>
                        <a:pt x="6913" y="336"/>
                      </a:cubicBezTo>
                      <a:cubicBezTo>
                        <a:pt x="6356" y="138"/>
                        <a:pt x="5639" y="10"/>
                        <a:pt x="4966" y="0"/>
                      </a:cubicBezTo>
                      <a:cubicBezTo>
                        <a:pt x="4261" y="9"/>
                        <a:pt x="3684" y="74"/>
                        <a:pt x="3020" y="336"/>
                      </a:cubicBezTo>
                      <a:cubicBezTo>
                        <a:pt x="2378" y="483"/>
                        <a:pt x="1961" y="1033"/>
                        <a:pt x="1477" y="1409"/>
                      </a:cubicBezTo>
                      <a:cubicBezTo>
                        <a:pt x="1033" y="1980"/>
                        <a:pt x="559" y="2365"/>
                        <a:pt x="403" y="3020"/>
                      </a:cubicBezTo>
                      <a:cubicBezTo>
                        <a:pt x="156" y="3579"/>
                        <a:pt x="108" y="4334"/>
                        <a:pt x="0" y="4966"/>
                      </a:cubicBezTo>
                      <a:cubicBezTo>
                        <a:pt x="-59" y="5618"/>
                        <a:pt x="166" y="6280"/>
                        <a:pt x="403" y="6913"/>
                      </a:cubicBezTo>
                      <a:cubicBezTo>
                        <a:pt x="589" y="7481"/>
                        <a:pt x="867" y="8038"/>
                        <a:pt x="1477" y="8456"/>
                      </a:cubicBezTo>
                      <a:cubicBezTo>
                        <a:pt x="1932" y="8820"/>
                        <a:pt x="2544" y="9312"/>
                        <a:pt x="3020" y="9530"/>
                      </a:cubicBezTo>
                      <a:cubicBezTo>
                        <a:pt x="3504" y="9719"/>
                        <a:pt x="4289" y="9972"/>
                        <a:pt x="4966" y="10000"/>
                      </a:cubicBezTo>
                      <a:close/>
                    </a:path>
                    <a:path w="10000" h="10000" stroke="0" extrusionOk="0">
                      <a:moveTo>
                        <a:pt x="4966" y="10000"/>
                      </a:moveTo>
                      <a:lnTo>
                        <a:pt x="4966" y="10000"/>
                      </a:lnTo>
                      <a:cubicBezTo>
                        <a:pt x="5732" y="9948"/>
                        <a:pt x="6313" y="9843"/>
                        <a:pt x="6913" y="9530"/>
                      </a:cubicBezTo>
                      <a:cubicBezTo>
                        <a:pt x="7577" y="9454"/>
                        <a:pt x="8040" y="8914"/>
                        <a:pt x="8523" y="8456"/>
                      </a:cubicBezTo>
                      <a:cubicBezTo>
                        <a:pt x="9055" y="8074"/>
                        <a:pt x="9350" y="7525"/>
                        <a:pt x="9597" y="6913"/>
                      </a:cubicBezTo>
                      <a:cubicBezTo>
                        <a:pt x="9774" y="6389"/>
                        <a:pt x="10033" y="5673"/>
                        <a:pt x="10000" y="4966"/>
                      </a:cubicBezTo>
                      <a:cubicBezTo>
                        <a:pt x="9949" y="4230"/>
                        <a:pt x="9836" y="3666"/>
                        <a:pt x="9597" y="3020"/>
                      </a:cubicBezTo>
                      <a:cubicBezTo>
                        <a:pt x="9393" y="2441"/>
                        <a:pt x="9028" y="1944"/>
                        <a:pt x="8523" y="1409"/>
                      </a:cubicBezTo>
                      <a:cubicBezTo>
                        <a:pt x="8141" y="904"/>
                        <a:pt x="7464" y="615"/>
                        <a:pt x="6913" y="336"/>
                      </a:cubicBezTo>
                      <a:cubicBezTo>
                        <a:pt x="6339" y="60"/>
                        <a:pt x="5689" y="-58"/>
                        <a:pt x="4966" y="0"/>
                      </a:cubicBezTo>
                      <a:cubicBezTo>
                        <a:pt x="4219" y="-127"/>
                        <a:pt x="3670" y="76"/>
                        <a:pt x="3020" y="336"/>
                      </a:cubicBezTo>
                      <a:cubicBezTo>
                        <a:pt x="2409" y="674"/>
                        <a:pt x="2057" y="899"/>
                        <a:pt x="1477" y="1409"/>
                      </a:cubicBezTo>
                      <a:cubicBezTo>
                        <a:pt x="939" y="1857"/>
                        <a:pt x="576" y="2458"/>
                        <a:pt x="403" y="3020"/>
                      </a:cubicBezTo>
                      <a:cubicBezTo>
                        <a:pt x="149" y="3626"/>
                        <a:pt x="64" y="4259"/>
                        <a:pt x="0" y="4966"/>
                      </a:cubicBezTo>
                      <a:cubicBezTo>
                        <a:pt x="-69" y="5755"/>
                        <a:pt x="230" y="6303"/>
                        <a:pt x="403" y="6913"/>
                      </a:cubicBezTo>
                      <a:cubicBezTo>
                        <a:pt x="713" y="7443"/>
                        <a:pt x="1107" y="8009"/>
                        <a:pt x="1477" y="8456"/>
                      </a:cubicBezTo>
                      <a:cubicBezTo>
                        <a:pt x="1950" y="9002"/>
                        <a:pt x="2432" y="9252"/>
                        <a:pt x="3020" y="9530"/>
                      </a:cubicBezTo>
                      <a:cubicBezTo>
                        <a:pt x="3520" y="9746"/>
                        <a:pt x="4308" y="9979"/>
                        <a:pt x="4966" y="10000"/>
                      </a:cubicBezTo>
                      <a:close/>
                    </a:path>
                  </a:pathLst>
                </a:custGeom>
                <a:solidFill>
                  <a:schemeClr val="bg1"/>
                </a:solidFill>
                <a:ln w="0">
                  <a:solidFill>
                    <a:schemeClr val="tx1"/>
                  </a:solidFill>
                  <a:prstDash val="solid"/>
                  <a:round/>
                  <a:headEnd/>
                  <a:tailEnd/>
                  <a:extLst>
                    <a:ext uri="{C807C97D-BFC1-408E-A445-0C87EB9F89A2}">
                      <ask:lineSketchStyleProps xmlns:ask="http://schemas.microsoft.com/office/drawing/2018/sketchyshapes" sd="307650631">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8BD86C7E-D1B5-74FE-C7C3-7CAA2FA6D6A2}"/>
              </a:ext>
            </a:extLst>
          </p:cNvPr>
          <p:cNvGrpSpPr/>
          <p:nvPr/>
        </p:nvGrpSpPr>
        <p:grpSpPr>
          <a:xfrm>
            <a:off x="1208315" y="4525910"/>
            <a:ext cx="9601200" cy="435329"/>
            <a:chOff x="420873" y="4296661"/>
            <a:chExt cx="11329699" cy="676302"/>
          </a:xfrm>
        </p:grpSpPr>
        <p:sp>
          <p:nvSpPr>
            <p:cNvPr id="25" name="Rectangle 24">
              <a:extLst>
                <a:ext uri="{FF2B5EF4-FFF2-40B4-BE49-F238E27FC236}">
                  <a16:creationId xmlns:a16="http://schemas.microsoft.com/office/drawing/2014/main" id="{1AA59733-58F0-94F4-DEE7-4DF5AF7C7A70}"/>
                </a:ext>
              </a:extLst>
            </p:cNvPr>
            <p:cNvSpPr/>
            <p:nvPr/>
          </p:nvSpPr>
          <p:spPr>
            <a:xfrm>
              <a:off x="420873" y="4331004"/>
              <a:ext cx="11329699" cy="606723"/>
            </a:xfrm>
            <a:custGeom>
              <a:avLst/>
              <a:gdLst>
                <a:gd name="connsiteX0" fmla="*/ 0 w 11329699"/>
                <a:gd name="connsiteY0" fmla="*/ 0 h 606723"/>
                <a:gd name="connsiteX1" fmla="*/ 326562 w 11329699"/>
                <a:gd name="connsiteY1" fmla="*/ 0 h 606723"/>
                <a:gd name="connsiteX2" fmla="*/ 766421 w 11329699"/>
                <a:gd name="connsiteY2" fmla="*/ 0 h 606723"/>
                <a:gd name="connsiteX3" fmla="*/ 1092983 w 11329699"/>
                <a:gd name="connsiteY3" fmla="*/ 0 h 606723"/>
                <a:gd name="connsiteX4" fmla="*/ 1986030 w 11329699"/>
                <a:gd name="connsiteY4" fmla="*/ 0 h 606723"/>
                <a:gd name="connsiteX5" fmla="*/ 2765779 w 11329699"/>
                <a:gd name="connsiteY5" fmla="*/ 0 h 606723"/>
                <a:gd name="connsiteX6" fmla="*/ 3658826 w 11329699"/>
                <a:gd name="connsiteY6" fmla="*/ 0 h 606723"/>
                <a:gd name="connsiteX7" fmla="*/ 4325279 w 11329699"/>
                <a:gd name="connsiteY7" fmla="*/ 0 h 606723"/>
                <a:gd name="connsiteX8" fmla="*/ 4991732 w 11329699"/>
                <a:gd name="connsiteY8" fmla="*/ 0 h 606723"/>
                <a:gd name="connsiteX9" fmla="*/ 5771482 w 11329699"/>
                <a:gd name="connsiteY9" fmla="*/ 0 h 606723"/>
                <a:gd name="connsiteX10" fmla="*/ 6437935 w 11329699"/>
                <a:gd name="connsiteY10" fmla="*/ 0 h 606723"/>
                <a:gd name="connsiteX11" fmla="*/ 6764497 w 11329699"/>
                <a:gd name="connsiteY11" fmla="*/ 0 h 606723"/>
                <a:gd name="connsiteX12" fmla="*/ 7657544 w 11329699"/>
                <a:gd name="connsiteY12" fmla="*/ 0 h 606723"/>
                <a:gd name="connsiteX13" fmla="*/ 8550590 w 11329699"/>
                <a:gd name="connsiteY13" fmla="*/ 0 h 606723"/>
                <a:gd name="connsiteX14" fmla="*/ 9330340 w 11329699"/>
                <a:gd name="connsiteY14" fmla="*/ 0 h 606723"/>
                <a:gd name="connsiteX15" fmla="*/ 9996793 w 11329699"/>
                <a:gd name="connsiteY15" fmla="*/ 0 h 606723"/>
                <a:gd name="connsiteX16" fmla="*/ 10549949 w 11329699"/>
                <a:gd name="connsiteY16" fmla="*/ 0 h 606723"/>
                <a:gd name="connsiteX17" fmla="*/ 11329699 w 11329699"/>
                <a:gd name="connsiteY17" fmla="*/ 0 h 606723"/>
                <a:gd name="connsiteX18" fmla="*/ 11329699 w 11329699"/>
                <a:gd name="connsiteY18" fmla="*/ 606723 h 606723"/>
                <a:gd name="connsiteX19" fmla="*/ 10549949 w 11329699"/>
                <a:gd name="connsiteY19" fmla="*/ 606723 h 606723"/>
                <a:gd name="connsiteX20" fmla="*/ 10223387 w 11329699"/>
                <a:gd name="connsiteY20" fmla="*/ 606723 h 606723"/>
                <a:gd name="connsiteX21" fmla="*/ 9670231 w 11329699"/>
                <a:gd name="connsiteY21" fmla="*/ 606723 h 606723"/>
                <a:gd name="connsiteX22" fmla="*/ 9003778 w 11329699"/>
                <a:gd name="connsiteY22" fmla="*/ 606723 h 606723"/>
                <a:gd name="connsiteX23" fmla="*/ 8110732 w 11329699"/>
                <a:gd name="connsiteY23" fmla="*/ 606723 h 606723"/>
                <a:gd name="connsiteX24" fmla="*/ 7557576 w 11329699"/>
                <a:gd name="connsiteY24" fmla="*/ 606723 h 606723"/>
                <a:gd name="connsiteX25" fmla="*/ 6664529 w 11329699"/>
                <a:gd name="connsiteY25" fmla="*/ 606723 h 606723"/>
                <a:gd name="connsiteX26" fmla="*/ 5771482 w 11329699"/>
                <a:gd name="connsiteY26" fmla="*/ 606723 h 606723"/>
                <a:gd name="connsiteX27" fmla="*/ 5444920 w 11329699"/>
                <a:gd name="connsiteY27" fmla="*/ 606723 h 606723"/>
                <a:gd name="connsiteX28" fmla="*/ 5005061 w 11329699"/>
                <a:gd name="connsiteY28" fmla="*/ 606723 h 606723"/>
                <a:gd name="connsiteX29" fmla="*/ 4225311 w 11329699"/>
                <a:gd name="connsiteY29" fmla="*/ 606723 h 606723"/>
                <a:gd name="connsiteX30" fmla="*/ 3558858 w 11329699"/>
                <a:gd name="connsiteY30" fmla="*/ 606723 h 606723"/>
                <a:gd name="connsiteX31" fmla="*/ 3232296 w 11329699"/>
                <a:gd name="connsiteY31" fmla="*/ 606723 h 606723"/>
                <a:gd name="connsiteX32" fmla="*/ 2565844 w 11329699"/>
                <a:gd name="connsiteY32" fmla="*/ 606723 h 606723"/>
                <a:gd name="connsiteX33" fmla="*/ 2239282 w 11329699"/>
                <a:gd name="connsiteY33" fmla="*/ 606723 h 606723"/>
                <a:gd name="connsiteX34" fmla="*/ 1346235 w 11329699"/>
                <a:gd name="connsiteY34" fmla="*/ 606723 h 606723"/>
                <a:gd name="connsiteX35" fmla="*/ 679782 w 11329699"/>
                <a:gd name="connsiteY35" fmla="*/ 606723 h 606723"/>
                <a:gd name="connsiteX36" fmla="*/ 0 w 11329699"/>
                <a:gd name="connsiteY36" fmla="*/ 606723 h 606723"/>
                <a:gd name="connsiteX37" fmla="*/ 0 w 11329699"/>
                <a:gd name="connsiteY37" fmla="*/ 0 h 60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29699" h="606723" fill="none" extrusionOk="0">
                  <a:moveTo>
                    <a:pt x="0" y="0"/>
                  </a:moveTo>
                  <a:cubicBezTo>
                    <a:pt x="138172" y="4745"/>
                    <a:pt x="194507" y="-11746"/>
                    <a:pt x="326562" y="0"/>
                  </a:cubicBezTo>
                  <a:cubicBezTo>
                    <a:pt x="458617" y="11746"/>
                    <a:pt x="647184" y="-21772"/>
                    <a:pt x="766421" y="0"/>
                  </a:cubicBezTo>
                  <a:cubicBezTo>
                    <a:pt x="885658" y="21772"/>
                    <a:pt x="958972" y="-7697"/>
                    <a:pt x="1092983" y="0"/>
                  </a:cubicBezTo>
                  <a:cubicBezTo>
                    <a:pt x="1226994" y="7697"/>
                    <a:pt x="1782732" y="-1706"/>
                    <a:pt x="1986030" y="0"/>
                  </a:cubicBezTo>
                  <a:cubicBezTo>
                    <a:pt x="2189328" y="1706"/>
                    <a:pt x="2457159" y="-5524"/>
                    <a:pt x="2765779" y="0"/>
                  </a:cubicBezTo>
                  <a:cubicBezTo>
                    <a:pt x="3074399" y="5524"/>
                    <a:pt x="3407073" y="-20558"/>
                    <a:pt x="3658826" y="0"/>
                  </a:cubicBezTo>
                  <a:cubicBezTo>
                    <a:pt x="3910579" y="20558"/>
                    <a:pt x="4183469" y="-27073"/>
                    <a:pt x="4325279" y="0"/>
                  </a:cubicBezTo>
                  <a:cubicBezTo>
                    <a:pt x="4467089" y="27073"/>
                    <a:pt x="4775065" y="2119"/>
                    <a:pt x="4991732" y="0"/>
                  </a:cubicBezTo>
                  <a:cubicBezTo>
                    <a:pt x="5208399" y="-2119"/>
                    <a:pt x="5430938" y="15568"/>
                    <a:pt x="5771482" y="0"/>
                  </a:cubicBezTo>
                  <a:cubicBezTo>
                    <a:pt x="6112026" y="-15568"/>
                    <a:pt x="6256781" y="-11254"/>
                    <a:pt x="6437935" y="0"/>
                  </a:cubicBezTo>
                  <a:cubicBezTo>
                    <a:pt x="6619089" y="11254"/>
                    <a:pt x="6697641" y="-8084"/>
                    <a:pt x="6764497" y="0"/>
                  </a:cubicBezTo>
                  <a:cubicBezTo>
                    <a:pt x="6831353" y="8084"/>
                    <a:pt x="7324556" y="-31756"/>
                    <a:pt x="7657544" y="0"/>
                  </a:cubicBezTo>
                  <a:cubicBezTo>
                    <a:pt x="7990532" y="31756"/>
                    <a:pt x="8184232" y="21844"/>
                    <a:pt x="8550590" y="0"/>
                  </a:cubicBezTo>
                  <a:cubicBezTo>
                    <a:pt x="8916948" y="-21844"/>
                    <a:pt x="9032508" y="18490"/>
                    <a:pt x="9330340" y="0"/>
                  </a:cubicBezTo>
                  <a:cubicBezTo>
                    <a:pt x="9628172" y="-18490"/>
                    <a:pt x="9787024" y="26258"/>
                    <a:pt x="9996793" y="0"/>
                  </a:cubicBezTo>
                  <a:cubicBezTo>
                    <a:pt x="10206562" y="-26258"/>
                    <a:pt x="10336542" y="-4433"/>
                    <a:pt x="10549949" y="0"/>
                  </a:cubicBezTo>
                  <a:cubicBezTo>
                    <a:pt x="10763356" y="4433"/>
                    <a:pt x="11149295" y="-659"/>
                    <a:pt x="11329699" y="0"/>
                  </a:cubicBezTo>
                  <a:cubicBezTo>
                    <a:pt x="11353566" y="239816"/>
                    <a:pt x="11331402" y="341236"/>
                    <a:pt x="11329699" y="606723"/>
                  </a:cubicBezTo>
                  <a:cubicBezTo>
                    <a:pt x="11111870" y="636382"/>
                    <a:pt x="10745583" y="575642"/>
                    <a:pt x="10549949" y="606723"/>
                  </a:cubicBezTo>
                  <a:cubicBezTo>
                    <a:pt x="10354315" y="637805"/>
                    <a:pt x="10298673" y="604272"/>
                    <a:pt x="10223387" y="606723"/>
                  </a:cubicBezTo>
                  <a:cubicBezTo>
                    <a:pt x="10148101" y="609174"/>
                    <a:pt x="9801369" y="595182"/>
                    <a:pt x="9670231" y="606723"/>
                  </a:cubicBezTo>
                  <a:cubicBezTo>
                    <a:pt x="9539093" y="618264"/>
                    <a:pt x="9206918" y="620352"/>
                    <a:pt x="9003778" y="606723"/>
                  </a:cubicBezTo>
                  <a:cubicBezTo>
                    <a:pt x="8800638" y="593094"/>
                    <a:pt x="8393599" y="650484"/>
                    <a:pt x="8110732" y="606723"/>
                  </a:cubicBezTo>
                  <a:cubicBezTo>
                    <a:pt x="7827865" y="562962"/>
                    <a:pt x="7756374" y="628964"/>
                    <a:pt x="7557576" y="606723"/>
                  </a:cubicBezTo>
                  <a:cubicBezTo>
                    <a:pt x="7358778" y="584482"/>
                    <a:pt x="6896492" y="602563"/>
                    <a:pt x="6664529" y="606723"/>
                  </a:cubicBezTo>
                  <a:cubicBezTo>
                    <a:pt x="6432566" y="610883"/>
                    <a:pt x="6020321" y="597776"/>
                    <a:pt x="5771482" y="606723"/>
                  </a:cubicBezTo>
                  <a:cubicBezTo>
                    <a:pt x="5522643" y="615670"/>
                    <a:pt x="5573905" y="618767"/>
                    <a:pt x="5444920" y="606723"/>
                  </a:cubicBezTo>
                  <a:cubicBezTo>
                    <a:pt x="5315935" y="594679"/>
                    <a:pt x="5112183" y="585379"/>
                    <a:pt x="5005061" y="606723"/>
                  </a:cubicBezTo>
                  <a:cubicBezTo>
                    <a:pt x="4897939" y="628067"/>
                    <a:pt x="4610471" y="637057"/>
                    <a:pt x="4225311" y="606723"/>
                  </a:cubicBezTo>
                  <a:cubicBezTo>
                    <a:pt x="3840151" y="576390"/>
                    <a:pt x="3703385" y="617427"/>
                    <a:pt x="3558858" y="606723"/>
                  </a:cubicBezTo>
                  <a:cubicBezTo>
                    <a:pt x="3414331" y="596019"/>
                    <a:pt x="3366384" y="599485"/>
                    <a:pt x="3232296" y="606723"/>
                  </a:cubicBezTo>
                  <a:cubicBezTo>
                    <a:pt x="3098208" y="613961"/>
                    <a:pt x="2700710" y="608023"/>
                    <a:pt x="2565844" y="606723"/>
                  </a:cubicBezTo>
                  <a:cubicBezTo>
                    <a:pt x="2430978" y="605423"/>
                    <a:pt x="2338114" y="607649"/>
                    <a:pt x="2239282" y="606723"/>
                  </a:cubicBezTo>
                  <a:cubicBezTo>
                    <a:pt x="2140450" y="605797"/>
                    <a:pt x="1651344" y="646501"/>
                    <a:pt x="1346235" y="606723"/>
                  </a:cubicBezTo>
                  <a:cubicBezTo>
                    <a:pt x="1041126" y="566945"/>
                    <a:pt x="820912" y="581304"/>
                    <a:pt x="679782" y="606723"/>
                  </a:cubicBezTo>
                  <a:cubicBezTo>
                    <a:pt x="538652" y="632142"/>
                    <a:pt x="189930" y="626935"/>
                    <a:pt x="0" y="606723"/>
                  </a:cubicBezTo>
                  <a:cubicBezTo>
                    <a:pt x="-9510" y="481089"/>
                    <a:pt x="23303" y="160885"/>
                    <a:pt x="0" y="0"/>
                  </a:cubicBezTo>
                  <a:close/>
                </a:path>
                <a:path w="11329699" h="606723" stroke="0" extrusionOk="0">
                  <a:moveTo>
                    <a:pt x="0" y="0"/>
                  </a:moveTo>
                  <a:cubicBezTo>
                    <a:pt x="113462" y="-13656"/>
                    <a:pt x="436205" y="-3337"/>
                    <a:pt x="553156" y="0"/>
                  </a:cubicBezTo>
                  <a:cubicBezTo>
                    <a:pt x="670107" y="3337"/>
                    <a:pt x="907170" y="31548"/>
                    <a:pt x="1219609" y="0"/>
                  </a:cubicBezTo>
                  <a:cubicBezTo>
                    <a:pt x="1532048" y="-31548"/>
                    <a:pt x="1728132" y="-4997"/>
                    <a:pt x="1886062" y="0"/>
                  </a:cubicBezTo>
                  <a:cubicBezTo>
                    <a:pt x="2043992" y="4997"/>
                    <a:pt x="2159592" y="-20353"/>
                    <a:pt x="2325921" y="0"/>
                  </a:cubicBezTo>
                  <a:cubicBezTo>
                    <a:pt x="2492250" y="20353"/>
                    <a:pt x="2905178" y="885"/>
                    <a:pt x="3218967" y="0"/>
                  </a:cubicBezTo>
                  <a:cubicBezTo>
                    <a:pt x="3532756" y="-885"/>
                    <a:pt x="3555145" y="20071"/>
                    <a:pt x="3658826" y="0"/>
                  </a:cubicBezTo>
                  <a:cubicBezTo>
                    <a:pt x="3762507" y="-20071"/>
                    <a:pt x="4135912" y="-5517"/>
                    <a:pt x="4325279" y="0"/>
                  </a:cubicBezTo>
                  <a:cubicBezTo>
                    <a:pt x="4514646" y="5517"/>
                    <a:pt x="4844362" y="-28840"/>
                    <a:pt x="5105029" y="0"/>
                  </a:cubicBezTo>
                  <a:cubicBezTo>
                    <a:pt x="5365696" y="28840"/>
                    <a:pt x="5537000" y="-12049"/>
                    <a:pt x="5771482" y="0"/>
                  </a:cubicBezTo>
                  <a:cubicBezTo>
                    <a:pt x="6005964" y="12049"/>
                    <a:pt x="6381151" y="29441"/>
                    <a:pt x="6664529" y="0"/>
                  </a:cubicBezTo>
                  <a:cubicBezTo>
                    <a:pt x="6947907" y="-29441"/>
                    <a:pt x="7123262" y="23733"/>
                    <a:pt x="7330982" y="0"/>
                  </a:cubicBezTo>
                  <a:cubicBezTo>
                    <a:pt x="7538702" y="-23733"/>
                    <a:pt x="7670235" y="27687"/>
                    <a:pt x="7997435" y="0"/>
                  </a:cubicBezTo>
                  <a:cubicBezTo>
                    <a:pt x="8324635" y="-27687"/>
                    <a:pt x="8525005" y="-41843"/>
                    <a:pt x="8890481" y="0"/>
                  </a:cubicBezTo>
                  <a:cubicBezTo>
                    <a:pt x="9255957" y="41843"/>
                    <a:pt x="9375162" y="18127"/>
                    <a:pt x="9556934" y="0"/>
                  </a:cubicBezTo>
                  <a:cubicBezTo>
                    <a:pt x="9738706" y="-18127"/>
                    <a:pt x="9923393" y="-22001"/>
                    <a:pt x="10110090" y="0"/>
                  </a:cubicBezTo>
                  <a:cubicBezTo>
                    <a:pt x="10296787" y="22001"/>
                    <a:pt x="10512456" y="-14517"/>
                    <a:pt x="10663246" y="0"/>
                  </a:cubicBezTo>
                  <a:cubicBezTo>
                    <a:pt x="10814036" y="14517"/>
                    <a:pt x="11022608" y="29718"/>
                    <a:pt x="11329699" y="0"/>
                  </a:cubicBezTo>
                  <a:cubicBezTo>
                    <a:pt x="11342647" y="246090"/>
                    <a:pt x="11352412" y="428204"/>
                    <a:pt x="11329699" y="606723"/>
                  </a:cubicBezTo>
                  <a:cubicBezTo>
                    <a:pt x="11190384" y="607109"/>
                    <a:pt x="11143211" y="610808"/>
                    <a:pt x="11003137" y="606723"/>
                  </a:cubicBezTo>
                  <a:cubicBezTo>
                    <a:pt x="10863063" y="602638"/>
                    <a:pt x="10487572" y="581323"/>
                    <a:pt x="10223387" y="606723"/>
                  </a:cubicBezTo>
                  <a:cubicBezTo>
                    <a:pt x="9959202" y="632124"/>
                    <a:pt x="10044520" y="593657"/>
                    <a:pt x="9896825" y="606723"/>
                  </a:cubicBezTo>
                  <a:cubicBezTo>
                    <a:pt x="9749130" y="619789"/>
                    <a:pt x="9502432" y="585228"/>
                    <a:pt x="9343669" y="606723"/>
                  </a:cubicBezTo>
                  <a:cubicBezTo>
                    <a:pt x="9184906" y="628218"/>
                    <a:pt x="9113271" y="613941"/>
                    <a:pt x="9017107" y="606723"/>
                  </a:cubicBezTo>
                  <a:cubicBezTo>
                    <a:pt x="8920943" y="599505"/>
                    <a:pt x="8772115" y="607477"/>
                    <a:pt x="8690546" y="606723"/>
                  </a:cubicBezTo>
                  <a:cubicBezTo>
                    <a:pt x="8608977" y="605969"/>
                    <a:pt x="8069744" y="603772"/>
                    <a:pt x="7797499" y="606723"/>
                  </a:cubicBezTo>
                  <a:cubicBezTo>
                    <a:pt x="7525254" y="609674"/>
                    <a:pt x="7383464" y="621102"/>
                    <a:pt x="7244343" y="606723"/>
                  </a:cubicBezTo>
                  <a:cubicBezTo>
                    <a:pt x="7105222" y="592344"/>
                    <a:pt x="6714324" y="627559"/>
                    <a:pt x="6351296" y="606723"/>
                  </a:cubicBezTo>
                  <a:cubicBezTo>
                    <a:pt x="5988268" y="585887"/>
                    <a:pt x="6037229" y="621733"/>
                    <a:pt x="5911437" y="606723"/>
                  </a:cubicBezTo>
                  <a:cubicBezTo>
                    <a:pt x="5785645" y="591713"/>
                    <a:pt x="5576799" y="627859"/>
                    <a:pt x="5471578" y="606723"/>
                  </a:cubicBezTo>
                  <a:cubicBezTo>
                    <a:pt x="5366357" y="585587"/>
                    <a:pt x="5205723" y="603423"/>
                    <a:pt x="5031719" y="606723"/>
                  </a:cubicBezTo>
                  <a:cubicBezTo>
                    <a:pt x="4857715" y="610023"/>
                    <a:pt x="4845006" y="614204"/>
                    <a:pt x="4705157" y="606723"/>
                  </a:cubicBezTo>
                  <a:cubicBezTo>
                    <a:pt x="4565308" y="599242"/>
                    <a:pt x="4139178" y="573498"/>
                    <a:pt x="3812110" y="606723"/>
                  </a:cubicBezTo>
                  <a:cubicBezTo>
                    <a:pt x="3485042" y="639948"/>
                    <a:pt x="3522693" y="619178"/>
                    <a:pt x="3372252" y="606723"/>
                  </a:cubicBezTo>
                  <a:cubicBezTo>
                    <a:pt x="3221811" y="594268"/>
                    <a:pt x="2966026" y="596686"/>
                    <a:pt x="2819096" y="606723"/>
                  </a:cubicBezTo>
                  <a:cubicBezTo>
                    <a:pt x="2672166" y="616760"/>
                    <a:pt x="2581757" y="593360"/>
                    <a:pt x="2379237" y="606723"/>
                  </a:cubicBezTo>
                  <a:cubicBezTo>
                    <a:pt x="2176717" y="620086"/>
                    <a:pt x="2065528" y="603510"/>
                    <a:pt x="1939378" y="606723"/>
                  </a:cubicBezTo>
                  <a:cubicBezTo>
                    <a:pt x="1813228" y="609936"/>
                    <a:pt x="1530536" y="610498"/>
                    <a:pt x="1386222" y="606723"/>
                  </a:cubicBezTo>
                  <a:cubicBezTo>
                    <a:pt x="1241908" y="602948"/>
                    <a:pt x="1162390" y="601160"/>
                    <a:pt x="1059660" y="606723"/>
                  </a:cubicBezTo>
                  <a:cubicBezTo>
                    <a:pt x="956930" y="612286"/>
                    <a:pt x="818920" y="600395"/>
                    <a:pt x="733098" y="606723"/>
                  </a:cubicBezTo>
                  <a:cubicBezTo>
                    <a:pt x="647276" y="613051"/>
                    <a:pt x="300620" y="607775"/>
                    <a:pt x="0" y="606723"/>
                  </a:cubicBezTo>
                  <a:cubicBezTo>
                    <a:pt x="-20298" y="398387"/>
                    <a:pt x="5254" y="261065"/>
                    <a:pt x="0" y="0"/>
                  </a:cubicBezTo>
                  <a:close/>
                </a:path>
              </a:pathLst>
            </a:custGeom>
            <a:solidFill>
              <a:srgbClr val="0078D4"/>
            </a:solidFill>
            <a:ln>
              <a:solidFill>
                <a:schemeClr val="tx1"/>
              </a:solidFill>
              <a:extLst>
                <a:ext uri="{C807C97D-BFC1-408E-A445-0C87EB9F89A2}">
                  <ask:lineSketchStyleProps xmlns:ask="http://schemas.microsoft.com/office/drawing/2018/sketchyshapes" sd="142559485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B883465B-C8D6-A373-86AD-90B6D52774F6}"/>
                </a:ext>
              </a:extLst>
            </p:cNvPr>
            <p:cNvSpPr txBox="1">
              <a:spLocks/>
            </p:cNvSpPr>
            <p:nvPr/>
          </p:nvSpPr>
          <p:spPr>
            <a:xfrm>
              <a:off x="4621111" y="4296661"/>
              <a:ext cx="2643314" cy="676302"/>
            </a:xfrm>
            <a:custGeom>
              <a:avLst/>
              <a:gdLst>
                <a:gd name="connsiteX0" fmla="*/ 0 w 2643314"/>
                <a:gd name="connsiteY0" fmla="*/ 0 h 676302"/>
                <a:gd name="connsiteX1" fmla="*/ 660829 w 2643314"/>
                <a:gd name="connsiteY1" fmla="*/ 0 h 676302"/>
                <a:gd name="connsiteX2" fmla="*/ 1321657 w 2643314"/>
                <a:gd name="connsiteY2" fmla="*/ 0 h 676302"/>
                <a:gd name="connsiteX3" fmla="*/ 2008919 w 2643314"/>
                <a:gd name="connsiteY3" fmla="*/ 0 h 676302"/>
                <a:gd name="connsiteX4" fmla="*/ 2643314 w 2643314"/>
                <a:gd name="connsiteY4" fmla="*/ 0 h 676302"/>
                <a:gd name="connsiteX5" fmla="*/ 2643314 w 2643314"/>
                <a:gd name="connsiteY5" fmla="*/ 676302 h 676302"/>
                <a:gd name="connsiteX6" fmla="*/ 1982486 w 2643314"/>
                <a:gd name="connsiteY6" fmla="*/ 676302 h 676302"/>
                <a:gd name="connsiteX7" fmla="*/ 1268791 w 2643314"/>
                <a:gd name="connsiteY7" fmla="*/ 676302 h 676302"/>
                <a:gd name="connsiteX8" fmla="*/ 607962 w 2643314"/>
                <a:gd name="connsiteY8" fmla="*/ 676302 h 676302"/>
                <a:gd name="connsiteX9" fmla="*/ 0 w 2643314"/>
                <a:gd name="connsiteY9" fmla="*/ 676302 h 676302"/>
                <a:gd name="connsiteX10" fmla="*/ 0 w 2643314"/>
                <a:gd name="connsiteY10" fmla="*/ 0 h 67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3314" h="676302" extrusionOk="0">
                  <a:moveTo>
                    <a:pt x="0" y="0"/>
                  </a:moveTo>
                  <a:cubicBezTo>
                    <a:pt x="293590" y="-1310"/>
                    <a:pt x="332137" y="-28824"/>
                    <a:pt x="660829" y="0"/>
                  </a:cubicBezTo>
                  <a:cubicBezTo>
                    <a:pt x="989521" y="28824"/>
                    <a:pt x="1154934" y="5756"/>
                    <a:pt x="1321657" y="0"/>
                  </a:cubicBezTo>
                  <a:cubicBezTo>
                    <a:pt x="1488380" y="-5756"/>
                    <a:pt x="1713138" y="11587"/>
                    <a:pt x="2008919" y="0"/>
                  </a:cubicBezTo>
                  <a:cubicBezTo>
                    <a:pt x="2304700" y="-11587"/>
                    <a:pt x="2399252" y="6662"/>
                    <a:pt x="2643314" y="0"/>
                  </a:cubicBezTo>
                  <a:cubicBezTo>
                    <a:pt x="2610439" y="160056"/>
                    <a:pt x="2625506" y="352856"/>
                    <a:pt x="2643314" y="676302"/>
                  </a:cubicBezTo>
                  <a:cubicBezTo>
                    <a:pt x="2323917" y="696690"/>
                    <a:pt x="2217448" y="669377"/>
                    <a:pt x="1982486" y="676302"/>
                  </a:cubicBezTo>
                  <a:cubicBezTo>
                    <a:pt x="1747524" y="683227"/>
                    <a:pt x="1531907" y="689574"/>
                    <a:pt x="1268791" y="676302"/>
                  </a:cubicBezTo>
                  <a:cubicBezTo>
                    <a:pt x="1005676" y="663030"/>
                    <a:pt x="829138" y="657749"/>
                    <a:pt x="607962" y="676302"/>
                  </a:cubicBezTo>
                  <a:cubicBezTo>
                    <a:pt x="386786" y="694855"/>
                    <a:pt x="157829" y="675647"/>
                    <a:pt x="0" y="676302"/>
                  </a:cubicBezTo>
                  <a:cubicBezTo>
                    <a:pt x="-16355" y="483413"/>
                    <a:pt x="-29570" y="327661"/>
                    <a:pt x="0" y="0"/>
                  </a:cubicBezTo>
                  <a:close/>
                </a:path>
              </a:pathLst>
            </a:custGeom>
            <a:noFill/>
            <a:ln>
              <a:noFill/>
              <a:extLst>
                <a:ext uri="{C807C97D-BFC1-408E-A445-0C87EB9F89A2}">
                  <ask:lineSketchStyleProps xmlns:ask="http://schemas.microsoft.com/office/drawing/2018/sketchyshapes" sd="3483611643">
                    <a:prstGeom prst="rect">
                      <a:avLst/>
                    </a:prstGeom>
                    <ask:type>
                      <ask:lineSketchFreehand/>
                    </ask:type>
                  </ask:lineSketchStyleProps>
                </a:ext>
              </a:extLst>
            </a:ln>
          </p:spPr>
          <p:txBody>
            <a:bodyPr vert="horz" wrap="square" lIns="0" tIns="91427" rIns="0" bIns="9142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ctr" defTabSz="896218" rtl="0" eaLnBrk="1" fontAlgn="auto" latinLnBrk="0" hangingPunct="1">
                <a:lnSpc>
                  <a:spcPct val="90000"/>
                </a:lnSpc>
                <a:spcBef>
                  <a:spcPct val="0"/>
                </a:spcBef>
                <a:spcAft>
                  <a:spcPts val="0"/>
                </a:spcAft>
                <a:buClrTx/>
                <a:buSzTx/>
                <a:buFontTx/>
                <a:buNone/>
                <a:tabLst/>
                <a:defRPr/>
              </a:pPr>
              <a:r>
                <a:rPr kumimoji="0" lang="en-US" sz="1600" b="0" i="0" u="none" strike="noStrike" kern="0" cap="none" spc="-50" normalizeH="0" baseline="0" noProof="0">
                  <a:ln w="3175">
                    <a:noFill/>
                  </a:ln>
                  <a:solidFill>
                    <a:prstClr val="white"/>
                  </a:solidFill>
                  <a:effectLst/>
                  <a:uLnTx/>
                  <a:uFillTx/>
                  <a:latin typeface="Segoe UI Semibold" panose="020B0702040204020203" pitchFamily="34" charset="0"/>
                  <a:cs typeface="Segoe UI Semibold" panose="020B0702040204020203" pitchFamily="34" charset="0"/>
                </a:rPr>
                <a:t>Microsoft </a:t>
              </a:r>
              <a:r>
                <a:rPr kumimoji="0" lang="en-US" sz="1600" b="0" i="0" u="none" strike="noStrike" kern="0" cap="none" spc="-5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Graph</a:t>
              </a:r>
              <a:endParaRPr kumimoji="0" lang="en-US" sz="1600" b="0" i="0" u="none" strike="noStrike" kern="1200" cap="none" spc="-147" normalizeH="0" baseline="0" noProof="0">
                <a:ln w="3175">
                  <a:noFill/>
                </a:ln>
                <a:solidFill>
                  <a:prstClr val="white"/>
                </a:solidFill>
                <a:effectLst/>
                <a:uLnTx/>
                <a:uFillTx/>
                <a:latin typeface="Segoe UI Semibold" charset="0"/>
                <a:cs typeface="Segoe UI Semibold" charset="0"/>
              </a:endParaRPr>
            </a:p>
          </p:txBody>
        </p:sp>
      </p:grpSp>
      <p:sp>
        <p:nvSpPr>
          <p:cNvPr id="28" name="TextBox 27">
            <a:extLst>
              <a:ext uri="{FF2B5EF4-FFF2-40B4-BE49-F238E27FC236}">
                <a16:creationId xmlns:a16="http://schemas.microsoft.com/office/drawing/2014/main" id="{EB050901-25D2-07B8-7E27-60EDC6F465AE}"/>
              </a:ext>
            </a:extLst>
          </p:cNvPr>
          <p:cNvSpPr txBox="1"/>
          <p:nvPr/>
        </p:nvSpPr>
        <p:spPr>
          <a:xfrm>
            <a:off x="4320918" y="5429776"/>
            <a:ext cx="3208075"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External Data Sources</a:t>
            </a:r>
          </a:p>
        </p:txBody>
      </p:sp>
      <p:pic>
        <p:nvPicPr>
          <p:cNvPr id="29" name="Picture 28">
            <a:extLst>
              <a:ext uri="{FF2B5EF4-FFF2-40B4-BE49-F238E27FC236}">
                <a16:creationId xmlns:a16="http://schemas.microsoft.com/office/drawing/2014/main" id="{3BB9FD33-ECDF-74FB-53A9-FFECC993CB24}"/>
              </a:ext>
            </a:extLst>
          </p:cNvPr>
          <p:cNvPicPr>
            <a:picLocks noChangeAspect="1"/>
          </p:cNvPicPr>
          <p:nvPr/>
        </p:nvPicPr>
        <p:blipFill>
          <a:blip r:embed="rId3"/>
          <a:stretch>
            <a:fillRect/>
          </a:stretch>
        </p:blipFill>
        <p:spPr>
          <a:xfrm>
            <a:off x="2165156" y="5825677"/>
            <a:ext cx="406400" cy="406400"/>
          </a:xfrm>
          <a:prstGeom prst="rect">
            <a:avLst/>
          </a:prstGeom>
        </p:spPr>
      </p:pic>
      <p:pic>
        <p:nvPicPr>
          <p:cNvPr id="30" name="Picture 29">
            <a:extLst>
              <a:ext uri="{FF2B5EF4-FFF2-40B4-BE49-F238E27FC236}">
                <a16:creationId xmlns:a16="http://schemas.microsoft.com/office/drawing/2014/main" id="{42C82F7E-76FD-546C-21E0-FB355A855CCC}"/>
              </a:ext>
            </a:extLst>
          </p:cNvPr>
          <p:cNvPicPr>
            <a:picLocks noChangeAspect="1"/>
          </p:cNvPicPr>
          <p:nvPr/>
        </p:nvPicPr>
        <p:blipFill>
          <a:blip r:embed="rId4"/>
          <a:stretch>
            <a:fillRect/>
          </a:stretch>
        </p:blipFill>
        <p:spPr>
          <a:xfrm>
            <a:off x="2771057" y="5773004"/>
            <a:ext cx="540918" cy="540918"/>
          </a:xfrm>
          <a:prstGeom prst="rect">
            <a:avLst/>
          </a:prstGeom>
        </p:spPr>
      </p:pic>
      <p:pic>
        <p:nvPicPr>
          <p:cNvPr id="31" name="Picture 30">
            <a:extLst>
              <a:ext uri="{FF2B5EF4-FFF2-40B4-BE49-F238E27FC236}">
                <a16:creationId xmlns:a16="http://schemas.microsoft.com/office/drawing/2014/main" id="{45D1CAC4-A8EF-6B21-C468-921E24FE007C}"/>
              </a:ext>
            </a:extLst>
          </p:cNvPr>
          <p:cNvPicPr>
            <a:picLocks noChangeAspect="1"/>
          </p:cNvPicPr>
          <p:nvPr/>
        </p:nvPicPr>
        <p:blipFill>
          <a:blip r:embed="rId5"/>
          <a:stretch>
            <a:fillRect/>
          </a:stretch>
        </p:blipFill>
        <p:spPr>
          <a:xfrm>
            <a:off x="3508078" y="5784494"/>
            <a:ext cx="491744" cy="491744"/>
          </a:xfrm>
          <a:prstGeom prst="rect">
            <a:avLst/>
          </a:prstGeom>
        </p:spPr>
      </p:pic>
      <p:pic>
        <p:nvPicPr>
          <p:cNvPr id="32" name="Picture 31">
            <a:extLst>
              <a:ext uri="{FF2B5EF4-FFF2-40B4-BE49-F238E27FC236}">
                <a16:creationId xmlns:a16="http://schemas.microsoft.com/office/drawing/2014/main" id="{A18B6500-9095-E3AB-3A66-B047FCFA815F}"/>
              </a:ext>
            </a:extLst>
          </p:cNvPr>
          <p:cNvPicPr>
            <a:picLocks noChangeAspect="1"/>
          </p:cNvPicPr>
          <p:nvPr/>
        </p:nvPicPr>
        <p:blipFill>
          <a:blip r:embed="rId6"/>
          <a:stretch>
            <a:fillRect/>
          </a:stretch>
        </p:blipFill>
        <p:spPr>
          <a:xfrm>
            <a:off x="4203671" y="5803544"/>
            <a:ext cx="491744" cy="491744"/>
          </a:xfrm>
          <a:prstGeom prst="rect">
            <a:avLst/>
          </a:prstGeom>
        </p:spPr>
      </p:pic>
      <p:pic>
        <p:nvPicPr>
          <p:cNvPr id="33" name="Picture 32">
            <a:extLst>
              <a:ext uri="{FF2B5EF4-FFF2-40B4-BE49-F238E27FC236}">
                <a16:creationId xmlns:a16="http://schemas.microsoft.com/office/drawing/2014/main" id="{CD43C8BC-CF0B-772A-C484-0537F91FE8B3}"/>
              </a:ext>
            </a:extLst>
          </p:cNvPr>
          <p:cNvPicPr>
            <a:picLocks noChangeAspect="1"/>
          </p:cNvPicPr>
          <p:nvPr/>
        </p:nvPicPr>
        <p:blipFill>
          <a:blip r:embed="rId7"/>
          <a:stretch>
            <a:fillRect/>
          </a:stretch>
        </p:blipFill>
        <p:spPr>
          <a:xfrm rot="16200000">
            <a:off x="4939611" y="5810426"/>
            <a:ext cx="406400" cy="406400"/>
          </a:xfrm>
          <a:prstGeom prst="rect">
            <a:avLst/>
          </a:prstGeom>
        </p:spPr>
      </p:pic>
      <p:pic>
        <p:nvPicPr>
          <p:cNvPr id="34" name="Picture 33">
            <a:extLst>
              <a:ext uri="{FF2B5EF4-FFF2-40B4-BE49-F238E27FC236}">
                <a16:creationId xmlns:a16="http://schemas.microsoft.com/office/drawing/2014/main" id="{C6F00034-8C0E-1A51-482A-485BC20FE013}"/>
              </a:ext>
            </a:extLst>
          </p:cNvPr>
          <p:cNvPicPr>
            <a:picLocks noChangeAspect="1"/>
          </p:cNvPicPr>
          <p:nvPr/>
        </p:nvPicPr>
        <p:blipFill>
          <a:blip r:embed="rId8"/>
          <a:stretch>
            <a:fillRect/>
          </a:stretch>
        </p:blipFill>
        <p:spPr>
          <a:xfrm>
            <a:off x="5579542" y="5726201"/>
            <a:ext cx="540918" cy="540918"/>
          </a:xfrm>
          <a:prstGeom prst="rect">
            <a:avLst/>
          </a:prstGeom>
        </p:spPr>
      </p:pic>
      <p:pic>
        <p:nvPicPr>
          <p:cNvPr id="35" name="Picture 34">
            <a:extLst>
              <a:ext uri="{FF2B5EF4-FFF2-40B4-BE49-F238E27FC236}">
                <a16:creationId xmlns:a16="http://schemas.microsoft.com/office/drawing/2014/main" id="{5C86FCA0-BD29-D619-D8F1-09B8FE641342}"/>
              </a:ext>
            </a:extLst>
          </p:cNvPr>
          <p:cNvPicPr>
            <a:picLocks noChangeAspect="1"/>
          </p:cNvPicPr>
          <p:nvPr/>
        </p:nvPicPr>
        <p:blipFill>
          <a:blip r:embed="rId9"/>
          <a:stretch>
            <a:fillRect/>
          </a:stretch>
        </p:blipFill>
        <p:spPr>
          <a:xfrm>
            <a:off x="6379418" y="5784897"/>
            <a:ext cx="406400" cy="406400"/>
          </a:xfrm>
          <a:prstGeom prst="rect">
            <a:avLst/>
          </a:prstGeom>
        </p:spPr>
      </p:pic>
      <p:pic>
        <p:nvPicPr>
          <p:cNvPr id="36" name="Picture 35">
            <a:extLst>
              <a:ext uri="{FF2B5EF4-FFF2-40B4-BE49-F238E27FC236}">
                <a16:creationId xmlns:a16="http://schemas.microsoft.com/office/drawing/2014/main" id="{ABEE8BBC-9093-26BA-0EF9-1965B8A22638}"/>
              </a:ext>
            </a:extLst>
          </p:cNvPr>
          <p:cNvPicPr>
            <a:picLocks noChangeAspect="1"/>
          </p:cNvPicPr>
          <p:nvPr/>
        </p:nvPicPr>
        <p:blipFill>
          <a:blip r:embed="rId10"/>
          <a:stretch>
            <a:fillRect/>
          </a:stretch>
        </p:blipFill>
        <p:spPr>
          <a:xfrm>
            <a:off x="7109530" y="5789066"/>
            <a:ext cx="406400" cy="406400"/>
          </a:xfrm>
          <a:prstGeom prst="rect">
            <a:avLst/>
          </a:prstGeom>
        </p:spPr>
      </p:pic>
      <p:pic>
        <p:nvPicPr>
          <p:cNvPr id="37" name="Picture 36">
            <a:extLst>
              <a:ext uri="{FF2B5EF4-FFF2-40B4-BE49-F238E27FC236}">
                <a16:creationId xmlns:a16="http://schemas.microsoft.com/office/drawing/2014/main" id="{988AB98F-99B0-719D-B6DE-EB9E422716CD}"/>
              </a:ext>
            </a:extLst>
          </p:cNvPr>
          <p:cNvPicPr>
            <a:picLocks noChangeAspect="1"/>
          </p:cNvPicPr>
          <p:nvPr/>
        </p:nvPicPr>
        <p:blipFill>
          <a:blip r:embed="rId11"/>
          <a:stretch>
            <a:fillRect/>
          </a:stretch>
        </p:blipFill>
        <p:spPr>
          <a:xfrm>
            <a:off x="7837026" y="5776941"/>
            <a:ext cx="406400" cy="406400"/>
          </a:xfrm>
          <a:prstGeom prst="rect">
            <a:avLst/>
          </a:prstGeom>
        </p:spPr>
      </p:pic>
      <p:pic>
        <p:nvPicPr>
          <p:cNvPr id="38" name="Picture 37">
            <a:extLst>
              <a:ext uri="{FF2B5EF4-FFF2-40B4-BE49-F238E27FC236}">
                <a16:creationId xmlns:a16="http://schemas.microsoft.com/office/drawing/2014/main" id="{B65B7508-2A15-D9F6-0BBB-146B9EFE6BBD}"/>
              </a:ext>
            </a:extLst>
          </p:cNvPr>
          <p:cNvPicPr>
            <a:picLocks noChangeAspect="1"/>
          </p:cNvPicPr>
          <p:nvPr/>
        </p:nvPicPr>
        <p:blipFill>
          <a:blip r:embed="rId12"/>
          <a:stretch>
            <a:fillRect/>
          </a:stretch>
        </p:blipFill>
        <p:spPr>
          <a:xfrm>
            <a:off x="8620262" y="5809670"/>
            <a:ext cx="406400" cy="406400"/>
          </a:xfrm>
          <a:prstGeom prst="rect">
            <a:avLst/>
          </a:prstGeom>
        </p:spPr>
      </p:pic>
      <p:pic>
        <p:nvPicPr>
          <p:cNvPr id="39" name="Picture 38">
            <a:extLst>
              <a:ext uri="{FF2B5EF4-FFF2-40B4-BE49-F238E27FC236}">
                <a16:creationId xmlns:a16="http://schemas.microsoft.com/office/drawing/2014/main" id="{BAF8AF69-09AB-BF86-8B6F-6B8393335CD8}"/>
              </a:ext>
            </a:extLst>
          </p:cNvPr>
          <p:cNvPicPr>
            <a:picLocks noChangeAspect="1"/>
          </p:cNvPicPr>
          <p:nvPr/>
        </p:nvPicPr>
        <p:blipFill>
          <a:blip r:embed="rId13"/>
          <a:stretch>
            <a:fillRect/>
          </a:stretch>
        </p:blipFill>
        <p:spPr>
          <a:xfrm>
            <a:off x="9334694" y="5764885"/>
            <a:ext cx="406400" cy="406400"/>
          </a:xfrm>
          <a:prstGeom prst="rect">
            <a:avLst/>
          </a:prstGeom>
        </p:spPr>
      </p:pic>
      <p:grpSp>
        <p:nvGrpSpPr>
          <p:cNvPr id="40" name="Group 39">
            <a:extLst>
              <a:ext uri="{FF2B5EF4-FFF2-40B4-BE49-F238E27FC236}">
                <a16:creationId xmlns:a16="http://schemas.microsoft.com/office/drawing/2014/main" id="{16806FAA-7000-B28F-3C88-7D79014E3053}"/>
              </a:ext>
            </a:extLst>
          </p:cNvPr>
          <p:cNvGrpSpPr/>
          <p:nvPr/>
        </p:nvGrpSpPr>
        <p:grpSpPr>
          <a:xfrm>
            <a:off x="5672568" y="4742533"/>
            <a:ext cx="490964" cy="641789"/>
            <a:chOff x="9152699" y="3296200"/>
            <a:chExt cx="611858" cy="717998"/>
          </a:xfrm>
        </p:grpSpPr>
        <p:sp>
          <p:nvSpPr>
            <p:cNvPr id="41" name="Freeform 168">
              <a:extLst>
                <a:ext uri="{FF2B5EF4-FFF2-40B4-BE49-F238E27FC236}">
                  <a16:creationId xmlns:a16="http://schemas.microsoft.com/office/drawing/2014/main" id="{E7D6C98A-E66D-9768-885A-3FF2B112ACC7}"/>
                </a:ext>
              </a:extLst>
            </p:cNvPr>
            <p:cNvSpPr>
              <a:spLocks/>
            </p:cNvSpPr>
            <p:nvPr/>
          </p:nvSpPr>
          <p:spPr bwMode="auto">
            <a:xfrm>
              <a:off x="9510557" y="3296200"/>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tx1"/>
            </a:solidFill>
            <a:ln w="28575">
              <a:solidFill>
                <a:schemeClr val="bg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42" name="Freeform 167">
              <a:extLst>
                <a:ext uri="{FF2B5EF4-FFF2-40B4-BE49-F238E27FC236}">
                  <a16:creationId xmlns:a16="http://schemas.microsoft.com/office/drawing/2014/main" id="{04041C3A-8133-2251-22EE-D0910FFA5E03}"/>
                </a:ext>
              </a:extLst>
            </p:cNvPr>
            <p:cNvSpPr>
              <a:spLocks/>
            </p:cNvSpPr>
            <p:nvPr/>
          </p:nvSpPr>
          <p:spPr bwMode="auto">
            <a:xfrm flipH="1">
              <a:off x="9152699" y="3670191"/>
              <a:ext cx="489297"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5AE226A-A632-3313-157F-2DAA9F48515F}"/>
              </a:ext>
            </a:extLst>
          </p:cNvPr>
          <p:cNvGrpSpPr/>
          <p:nvPr/>
        </p:nvGrpSpPr>
        <p:grpSpPr>
          <a:xfrm>
            <a:off x="9114271" y="2111697"/>
            <a:ext cx="2473129" cy="2025188"/>
            <a:chOff x="9584470" y="2468269"/>
            <a:chExt cx="2269805" cy="1679546"/>
          </a:xfrm>
        </p:grpSpPr>
        <p:grpSp>
          <p:nvGrpSpPr>
            <p:cNvPr id="71" name="Group 70">
              <a:extLst>
                <a:ext uri="{FF2B5EF4-FFF2-40B4-BE49-F238E27FC236}">
                  <a16:creationId xmlns:a16="http://schemas.microsoft.com/office/drawing/2014/main" id="{9FE33A32-D4FA-1202-286E-1057C2E47109}"/>
                </a:ext>
              </a:extLst>
            </p:cNvPr>
            <p:cNvGrpSpPr/>
            <p:nvPr/>
          </p:nvGrpSpPr>
          <p:grpSpPr>
            <a:xfrm>
              <a:off x="9584470" y="2468269"/>
              <a:ext cx="2269805" cy="1679546"/>
              <a:chOff x="7164962" y="2468269"/>
              <a:chExt cx="2269805" cy="1679546"/>
            </a:xfrm>
          </p:grpSpPr>
          <p:sp>
            <p:nvSpPr>
              <p:cNvPr id="75" name="TextBox 74">
                <a:extLst>
                  <a:ext uri="{FF2B5EF4-FFF2-40B4-BE49-F238E27FC236}">
                    <a16:creationId xmlns:a16="http://schemas.microsoft.com/office/drawing/2014/main" id="{135AAA2E-130C-7900-0B50-D1C79498D11E}"/>
                  </a:ext>
                </a:extLst>
              </p:cNvPr>
              <p:cNvSpPr txBox="1"/>
              <p:nvPr/>
            </p:nvSpPr>
            <p:spPr>
              <a:xfrm>
                <a:off x="7164962" y="2468269"/>
                <a:ext cx="2269805" cy="517024"/>
              </a:xfrm>
              <a:custGeom>
                <a:avLst/>
                <a:gdLst>
                  <a:gd name="connsiteX0" fmla="*/ 0 w 2269805"/>
                  <a:gd name="connsiteY0" fmla="*/ 0 h 517024"/>
                  <a:gd name="connsiteX1" fmla="*/ 544753 w 2269805"/>
                  <a:gd name="connsiteY1" fmla="*/ 0 h 517024"/>
                  <a:gd name="connsiteX2" fmla="*/ 1157601 w 2269805"/>
                  <a:gd name="connsiteY2" fmla="*/ 0 h 517024"/>
                  <a:gd name="connsiteX3" fmla="*/ 1770448 w 2269805"/>
                  <a:gd name="connsiteY3" fmla="*/ 0 h 517024"/>
                  <a:gd name="connsiteX4" fmla="*/ 2269805 w 2269805"/>
                  <a:gd name="connsiteY4" fmla="*/ 0 h 517024"/>
                  <a:gd name="connsiteX5" fmla="*/ 2269805 w 2269805"/>
                  <a:gd name="connsiteY5" fmla="*/ 517024 h 517024"/>
                  <a:gd name="connsiteX6" fmla="*/ 1770448 w 2269805"/>
                  <a:gd name="connsiteY6" fmla="*/ 517024 h 517024"/>
                  <a:gd name="connsiteX7" fmla="*/ 1180299 w 2269805"/>
                  <a:gd name="connsiteY7" fmla="*/ 517024 h 517024"/>
                  <a:gd name="connsiteX8" fmla="*/ 567451 w 2269805"/>
                  <a:gd name="connsiteY8" fmla="*/ 517024 h 517024"/>
                  <a:gd name="connsiteX9" fmla="*/ 0 w 2269805"/>
                  <a:gd name="connsiteY9" fmla="*/ 517024 h 517024"/>
                  <a:gd name="connsiteX10" fmla="*/ 0 w 2269805"/>
                  <a:gd name="connsiteY10" fmla="*/ 0 h 51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805" h="517024" extrusionOk="0">
                    <a:moveTo>
                      <a:pt x="0" y="0"/>
                    </a:moveTo>
                    <a:cubicBezTo>
                      <a:pt x="256543" y="-2513"/>
                      <a:pt x="432338" y="-18856"/>
                      <a:pt x="544753" y="0"/>
                    </a:cubicBezTo>
                    <a:cubicBezTo>
                      <a:pt x="657168" y="18856"/>
                      <a:pt x="917347" y="-13783"/>
                      <a:pt x="1157601" y="0"/>
                    </a:cubicBezTo>
                    <a:cubicBezTo>
                      <a:pt x="1397855" y="13783"/>
                      <a:pt x="1464482" y="3726"/>
                      <a:pt x="1770448" y="0"/>
                    </a:cubicBezTo>
                    <a:cubicBezTo>
                      <a:pt x="2076414" y="-3726"/>
                      <a:pt x="2066803" y="-289"/>
                      <a:pt x="2269805" y="0"/>
                    </a:cubicBezTo>
                    <a:cubicBezTo>
                      <a:pt x="2273554" y="217682"/>
                      <a:pt x="2294368" y="331574"/>
                      <a:pt x="2269805" y="517024"/>
                    </a:cubicBezTo>
                    <a:cubicBezTo>
                      <a:pt x="2049799" y="500854"/>
                      <a:pt x="1956100" y="505572"/>
                      <a:pt x="1770448" y="517024"/>
                    </a:cubicBezTo>
                    <a:cubicBezTo>
                      <a:pt x="1584796" y="528476"/>
                      <a:pt x="1306690" y="502547"/>
                      <a:pt x="1180299" y="517024"/>
                    </a:cubicBezTo>
                    <a:cubicBezTo>
                      <a:pt x="1053908" y="531501"/>
                      <a:pt x="740500" y="525463"/>
                      <a:pt x="567451" y="517024"/>
                    </a:cubicBezTo>
                    <a:cubicBezTo>
                      <a:pt x="394402" y="508585"/>
                      <a:pt x="256657" y="510406"/>
                      <a:pt x="0" y="517024"/>
                    </a:cubicBezTo>
                    <a:cubicBezTo>
                      <a:pt x="21601" y="287379"/>
                      <a:pt x="683" y="160058"/>
                      <a:pt x="0" y="0"/>
                    </a:cubicBezTo>
                    <a:close/>
                  </a:path>
                </a:pathLst>
              </a:custGeom>
              <a:noFill/>
              <a:ln>
                <a:noFill/>
                <a:extLst>
                  <a:ext uri="{C807C97D-BFC1-408E-A445-0C87EB9F89A2}">
                    <ask:lineSketchStyleProps xmlns:ask="http://schemas.microsoft.com/office/drawing/2018/sketchyshapes" sd="3812054957">
                      <a:prstGeom prst="rect">
                        <a:avLst/>
                      </a:prstGeom>
                      <ask:type>
                        <ask:lineSketchFreehand/>
                      </ask:type>
                    </ask:lineSketchStyleProps>
                  </a:ext>
                </a:extLst>
              </a:ln>
            </p:spPr>
            <p:txBody>
              <a:bodyPr wrap="square" lIns="182854" tIns="146284" rIns="182854" bIns="146284" rtlCol="0" anchor="t">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Semibold"/>
                  </a:rPr>
                  <a:t>M365 Copilot</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1A3ACF6C-1CB4-E476-10AF-5A2AD7C154BF}"/>
                  </a:ext>
                </a:extLst>
              </p:cNvPr>
              <p:cNvGrpSpPr/>
              <p:nvPr/>
            </p:nvGrpSpPr>
            <p:grpSpPr>
              <a:xfrm>
                <a:off x="7722496" y="2995456"/>
                <a:ext cx="1142739" cy="1152359"/>
                <a:chOff x="2697773" y="2474618"/>
                <a:chExt cx="1382714" cy="1394354"/>
              </a:xfrm>
            </p:grpSpPr>
            <p:sp>
              <p:nvSpPr>
                <p:cNvPr id="77" name="Rectangle 76">
                  <a:extLst>
                    <a:ext uri="{FF2B5EF4-FFF2-40B4-BE49-F238E27FC236}">
                      <a16:creationId xmlns:a16="http://schemas.microsoft.com/office/drawing/2014/main" id="{6DC49B66-5CEC-042E-532D-01F1DB227010}"/>
                    </a:ext>
                  </a:extLst>
                </p:cNvPr>
                <p:cNvSpPr/>
                <p:nvPr/>
              </p:nvSpPr>
              <p:spPr>
                <a:xfrm>
                  <a:off x="2697773" y="2646966"/>
                  <a:ext cx="1382712" cy="1222006"/>
                </a:xfrm>
                <a:custGeom>
                  <a:avLst/>
                  <a:gdLst>
                    <a:gd name="connsiteX0" fmla="*/ 0 w 1382712"/>
                    <a:gd name="connsiteY0" fmla="*/ 0 h 1222006"/>
                    <a:gd name="connsiteX1" fmla="*/ 691356 w 1382712"/>
                    <a:gd name="connsiteY1" fmla="*/ 0 h 1222006"/>
                    <a:gd name="connsiteX2" fmla="*/ 1382712 w 1382712"/>
                    <a:gd name="connsiteY2" fmla="*/ 0 h 1222006"/>
                    <a:gd name="connsiteX3" fmla="*/ 1382712 w 1382712"/>
                    <a:gd name="connsiteY3" fmla="*/ 586563 h 1222006"/>
                    <a:gd name="connsiteX4" fmla="*/ 1382712 w 1382712"/>
                    <a:gd name="connsiteY4" fmla="*/ 1222006 h 1222006"/>
                    <a:gd name="connsiteX5" fmla="*/ 705183 w 1382712"/>
                    <a:gd name="connsiteY5" fmla="*/ 1222006 h 1222006"/>
                    <a:gd name="connsiteX6" fmla="*/ 0 w 1382712"/>
                    <a:gd name="connsiteY6" fmla="*/ 1222006 h 1222006"/>
                    <a:gd name="connsiteX7" fmla="*/ 0 w 1382712"/>
                    <a:gd name="connsiteY7" fmla="*/ 647663 h 1222006"/>
                    <a:gd name="connsiteX8" fmla="*/ 0 w 1382712"/>
                    <a:gd name="connsiteY8" fmla="*/ 0 h 122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2712" h="1222006" fill="none" extrusionOk="0">
                      <a:moveTo>
                        <a:pt x="0" y="0"/>
                      </a:moveTo>
                      <a:cubicBezTo>
                        <a:pt x="199808" y="-30519"/>
                        <a:pt x="442402" y="24629"/>
                        <a:pt x="691356" y="0"/>
                      </a:cubicBezTo>
                      <a:cubicBezTo>
                        <a:pt x="940310" y="-24629"/>
                        <a:pt x="1227930" y="-11942"/>
                        <a:pt x="1382712" y="0"/>
                      </a:cubicBezTo>
                      <a:cubicBezTo>
                        <a:pt x="1381079" y="258390"/>
                        <a:pt x="1372743" y="376878"/>
                        <a:pt x="1382712" y="586563"/>
                      </a:cubicBezTo>
                      <a:cubicBezTo>
                        <a:pt x="1392681" y="796248"/>
                        <a:pt x="1375246" y="910754"/>
                        <a:pt x="1382712" y="1222006"/>
                      </a:cubicBezTo>
                      <a:cubicBezTo>
                        <a:pt x="1062124" y="1217412"/>
                        <a:pt x="931893" y="1255546"/>
                        <a:pt x="705183" y="1222006"/>
                      </a:cubicBezTo>
                      <a:cubicBezTo>
                        <a:pt x="478473" y="1188466"/>
                        <a:pt x="285889" y="1195448"/>
                        <a:pt x="0" y="1222006"/>
                      </a:cubicBezTo>
                      <a:cubicBezTo>
                        <a:pt x="-19863" y="1047234"/>
                        <a:pt x="21594" y="922276"/>
                        <a:pt x="0" y="647663"/>
                      </a:cubicBezTo>
                      <a:cubicBezTo>
                        <a:pt x="-21594" y="373050"/>
                        <a:pt x="-17767" y="158493"/>
                        <a:pt x="0" y="0"/>
                      </a:cubicBezTo>
                      <a:close/>
                    </a:path>
                    <a:path w="1382712" h="1222006" stroke="0" extrusionOk="0">
                      <a:moveTo>
                        <a:pt x="0" y="0"/>
                      </a:moveTo>
                      <a:cubicBezTo>
                        <a:pt x="279269" y="20751"/>
                        <a:pt x="554447" y="-34148"/>
                        <a:pt x="705183" y="0"/>
                      </a:cubicBezTo>
                      <a:cubicBezTo>
                        <a:pt x="855919" y="34148"/>
                        <a:pt x="1050364" y="29633"/>
                        <a:pt x="1382712" y="0"/>
                      </a:cubicBezTo>
                      <a:cubicBezTo>
                        <a:pt x="1353629" y="157150"/>
                        <a:pt x="1404747" y="322848"/>
                        <a:pt x="1382712" y="586563"/>
                      </a:cubicBezTo>
                      <a:cubicBezTo>
                        <a:pt x="1360677" y="850278"/>
                        <a:pt x="1359135" y="992565"/>
                        <a:pt x="1382712" y="1222006"/>
                      </a:cubicBezTo>
                      <a:cubicBezTo>
                        <a:pt x="1071091" y="1229546"/>
                        <a:pt x="875391" y="1217808"/>
                        <a:pt x="691356" y="1222006"/>
                      </a:cubicBezTo>
                      <a:cubicBezTo>
                        <a:pt x="507321" y="1226204"/>
                        <a:pt x="204611" y="1204279"/>
                        <a:pt x="0" y="1222006"/>
                      </a:cubicBezTo>
                      <a:cubicBezTo>
                        <a:pt x="-14624" y="1014328"/>
                        <a:pt x="19873" y="813237"/>
                        <a:pt x="0" y="598783"/>
                      </a:cubicBezTo>
                      <a:cubicBezTo>
                        <a:pt x="-19873" y="384329"/>
                        <a:pt x="-16164" y="249962"/>
                        <a:pt x="0" y="0"/>
                      </a:cubicBezTo>
                      <a:close/>
                    </a:path>
                  </a:pathLst>
                </a:custGeom>
                <a:solidFill>
                  <a:srgbClr val="D2D2D2"/>
                </a:solidFill>
                <a:ln w="0">
                  <a:solidFill>
                    <a:schemeClr val="tx1"/>
                  </a:solidFill>
                  <a:prstDash val="solid"/>
                  <a:round/>
                  <a:headEnd/>
                  <a:tailEnd/>
                  <a:extLst>
                    <a:ext uri="{C807C97D-BFC1-408E-A445-0C87EB9F89A2}">
                      <ask:lineSketchStyleProps xmlns:ask="http://schemas.microsoft.com/office/drawing/2018/sketchyshapes" sd="1845823438">
                        <a:prstGeom prst="rect">
                          <a:avLst/>
                        </a:pr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71254B93-5F7E-3B84-8F28-A64D7B0B3D1C}"/>
                    </a:ext>
                  </a:extLst>
                </p:cNvPr>
                <p:cNvSpPr>
                  <a:spLocks/>
                </p:cNvSpPr>
                <p:nvPr/>
              </p:nvSpPr>
              <p:spPr bwMode="auto">
                <a:xfrm>
                  <a:off x="2697775" y="2474618"/>
                  <a:ext cx="1382712" cy="87312"/>
                </a:xfrm>
                <a:custGeom>
                  <a:avLst/>
                  <a:gdLst>
                    <a:gd name="connsiteX0" fmla="*/ 0 w 1382712"/>
                    <a:gd name="connsiteY0" fmla="*/ 0 h 87312"/>
                    <a:gd name="connsiteX1" fmla="*/ 0 w 1382712"/>
                    <a:gd name="connsiteY1" fmla="*/ 0 h 87312"/>
                    <a:gd name="connsiteX2" fmla="*/ 0 w 1382712"/>
                    <a:gd name="connsiteY2" fmla="*/ 87312 h 87312"/>
                    <a:gd name="connsiteX3" fmla="*/ 663702 w 1382712"/>
                    <a:gd name="connsiteY3" fmla="*/ 87312 h 87312"/>
                    <a:gd name="connsiteX4" fmla="*/ 1382712 w 1382712"/>
                    <a:gd name="connsiteY4" fmla="*/ 87312 h 87312"/>
                    <a:gd name="connsiteX5" fmla="*/ 1382712 w 1382712"/>
                    <a:gd name="connsiteY5" fmla="*/ 87312 h 87312"/>
                    <a:gd name="connsiteX6" fmla="*/ 1382712 w 1382712"/>
                    <a:gd name="connsiteY6" fmla="*/ 0 h 87312"/>
                    <a:gd name="connsiteX7" fmla="*/ 732837 w 1382712"/>
                    <a:gd name="connsiteY7" fmla="*/ 0 h 87312"/>
                    <a:gd name="connsiteX8" fmla="*/ 0 w 1382712"/>
                    <a:gd name="connsiteY8" fmla="*/ 0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2712" h="87312" fill="none" extrusionOk="0">
                      <a:moveTo>
                        <a:pt x="0" y="0"/>
                      </a:moveTo>
                      <a:lnTo>
                        <a:pt x="0" y="0"/>
                      </a:lnTo>
                      <a:cubicBezTo>
                        <a:pt x="3998" y="41628"/>
                        <a:pt x="-2088" y="45551"/>
                        <a:pt x="0" y="87312"/>
                      </a:cubicBezTo>
                      <a:cubicBezTo>
                        <a:pt x="315422" y="97741"/>
                        <a:pt x="530022" y="97191"/>
                        <a:pt x="663702" y="87312"/>
                      </a:cubicBezTo>
                      <a:cubicBezTo>
                        <a:pt x="797382" y="77433"/>
                        <a:pt x="1201859" y="57928"/>
                        <a:pt x="1382712" y="87312"/>
                      </a:cubicBezTo>
                      <a:lnTo>
                        <a:pt x="1382712" y="87312"/>
                      </a:lnTo>
                      <a:cubicBezTo>
                        <a:pt x="1385819" y="57687"/>
                        <a:pt x="1386181" y="29160"/>
                        <a:pt x="1382712" y="0"/>
                      </a:cubicBezTo>
                      <a:cubicBezTo>
                        <a:pt x="1080752" y="3222"/>
                        <a:pt x="1033388" y="18707"/>
                        <a:pt x="732837" y="0"/>
                      </a:cubicBezTo>
                      <a:cubicBezTo>
                        <a:pt x="432287" y="-18707"/>
                        <a:pt x="338886" y="25635"/>
                        <a:pt x="0" y="0"/>
                      </a:cubicBezTo>
                      <a:close/>
                    </a:path>
                    <a:path w="1382712" h="87312" stroke="0" extrusionOk="0">
                      <a:moveTo>
                        <a:pt x="0" y="0"/>
                      </a:moveTo>
                      <a:lnTo>
                        <a:pt x="0" y="0"/>
                      </a:lnTo>
                      <a:cubicBezTo>
                        <a:pt x="1404" y="20006"/>
                        <a:pt x="325" y="53129"/>
                        <a:pt x="0" y="87312"/>
                      </a:cubicBezTo>
                      <a:cubicBezTo>
                        <a:pt x="322271" y="84774"/>
                        <a:pt x="349067" y="79694"/>
                        <a:pt x="649875" y="87312"/>
                      </a:cubicBezTo>
                      <a:cubicBezTo>
                        <a:pt x="950683" y="94930"/>
                        <a:pt x="1128608" y="76488"/>
                        <a:pt x="1382712" y="87312"/>
                      </a:cubicBezTo>
                      <a:lnTo>
                        <a:pt x="1382712" y="87312"/>
                      </a:lnTo>
                      <a:cubicBezTo>
                        <a:pt x="1385460" y="60423"/>
                        <a:pt x="1378972" y="35741"/>
                        <a:pt x="1382712" y="0"/>
                      </a:cubicBezTo>
                      <a:cubicBezTo>
                        <a:pt x="1062122" y="-19034"/>
                        <a:pt x="852626" y="18317"/>
                        <a:pt x="677529" y="0"/>
                      </a:cubicBezTo>
                      <a:cubicBezTo>
                        <a:pt x="502432" y="-18317"/>
                        <a:pt x="289368" y="12692"/>
                        <a:pt x="0" y="0"/>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998893550">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Freeform 14">
                  <a:extLst>
                    <a:ext uri="{FF2B5EF4-FFF2-40B4-BE49-F238E27FC236}">
                      <a16:creationId xmlns:a16="http://schemas.microsoft.com/office/drawing/2014/main" id="{C59A4351-3423-AC2E-2465-EB9D78D7FBBC}"/>
                    </a:ext>
                  </a:extLst>
                </p:cNvPr>
                <p:cNvSpPr>
                  <a:spLocks/>
                </p:cNvSpPr>
                <p:nvPr/>
              </p:nvSpPr>
              <p:spPr bwMode="auto">
                <a:xfrm>
                  <a:off x="3225409" y="2738052"/>
                  <a:ext cx="775586" cy="238253"/>
                </a:xfrm>
                <a:custGeom>
                  <a:avLst/>
                  <a:gdLst>
                    <a:gd name="connsiteX0" fmla="*/ 0 w 775586"/>
                    <a:gd name="connsiteY0" fmla="*/ 238253 h 238253"/>
                    <a:gd name="connsiteX1" fmla="*/ 0 w 775586"/>
                    <a:gd name="connsiteY1" fmla="*/ 238253 h 238253"/>
                    <a:gd name="connsiteX2" fmla="*/ 403305 w 775586"/>
                    <a:gd name="connsiteY2" fmla="*/ 238253 h 238253"/>
                    <a:gd name="connsiteX3" fmla="*/ 775586 w 775586"/>
                    <a:gd name="connsiteY3" fmla="*/ 238253 h 238253"/>
                    <a:gd name="connsiteX4" fmla="*/ 775586 w 775586"/>
                    <a:gd name="connsiteY4" fmla="*/ 0 h 238253"/>
                    <a:gd name="connsiteX5" fmla="*/ 403305 w 775586"/>
                    <a:gd name="connsiteY5" fmla="*/ 0 h 238253"/>
                    <a:gd name="connsiteX6" fmla="*/ 0 w 775586"/>
                    <a:gd name="connsiteY6" fmla="*/ 0 h 238253"/>
                    <a:gd name="connsiteX7" fmla="*/ 0 w 775586"/>
                    <a:gd name="connsiteY7" fmla="*/ 238253 h 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586" h="238253" fill="none" extrusionOk="0">
                      <a:moveTo>
                        <a:pt x="0" y="238253"/>
                      </a:moveTo>
                      <a:lnTo>
                        <a:pt x="0" y="238253"/>
                      </a:lnTo>
                      <a:cubicBezTo>
                        <a:pt x="84705" y="229960"/>
                        <a:pt x="291076" y="232026"/>
                        <a:pt x="403305" y="238253"/>
                      </a:cubicBezTo>
                      <a:cubicBezTo>
                        <a:pt x="515534" y="244480"/>
                        <a:pt x="590396" y="237712"/>
                        <a:pt x="775586" y="238253"/>
                      </a:cubicBezTo>
                      <a:cubicBezTo>
                        <a:pt x="771012" y="159958"/>
                        <a:pt x="766709" y="95695"/>
                        <a:pt x="775586" y="0"/>
                      </a:cubicBezTo>
                      <a:cubicBezTo>
                        <a:pt x="686528" y="-14294"/>
                        <a:pt x="507583" y="-5189"/>
                        <a:pt x="403305" y="0"/>
                      </a:cubicBezTo>
                      <a:cubicBezTo>
                        <a:pt x="299027" y="5189"/>
                        <a:pt x="124186" y="-11485"/>
                        <a:pt x="0" y="0"/>
                      </a:cubicBezTo>
                      <a:cubicBezTo>
                        <a:pt x="-3264" y="59573"/>
                        <a:pt x="6812" y="181034"/>
                        <a:pt x="0" y="238253"/>
                      </a:cubicBezTo>
                      <a:close/>
                    </a:path>
                    <a:path w="775586" h="238253" stroke="0" extrusionOk="0">
                      <a:moveTo>
                        <a:pt x="0" y="238253"/>
                      </a:moveTo>
                      <a:lnTo>
                        <a:pt x="0" y="238253"/>
                      </a:lnTo>
                      <a:cubicBezTo>
                        <a:pt x="168972" y="231144"/>
                        <a:pt x="309132" y="233166"/>
                        <a:pt x="403305" y="238253"/>
                      </a:cubicBezTo>
                      <a:cubicBezTo>
                        <a:pt x="497479" y="243340"/>
                        <a:pt x="628494" y="254784"/>
                        <a:pt x="775586" y="238253"/>
                      </a:cubicBezTo>
                      <a:cubicBezTo>
                        <a:pt x="779710" y="182929"/>
                        <a:pt x="768478" y="63440"/>
                        <a:pt x="775586" y="0"/>
                      </a:cubicBezTo>
                      <a:cubicBezTo>
                        <a:pt x="594302" y="-4409"/>
                        <a:pt x="513749" y="5199"/>
                        <a:pt x="411061" y="0"/>
                      </a:cubicBezTo>
                      <a:cubicBezTo>
                        <a:pt x="308374" y="-5199"/>
                        <a:pt x="113343" y="-9014"/>
                        <a:pt x="0" y="0"/>
                      </a:cubicBezTo>
                      <a:cubicBezTo>
                        <a:pt x="-3615" y="111928"/>
                        <a:pt x="-312" y="147455"/>
                        <a:pt x="0" y="238253"/>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3917900769">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72" name="Freeform 14">
              <a:extLst>
                <a:ext uri="{FF2B5EF4-FFF2-40B4-BE49-F238E27FC236}">
                  <a16:creationId xmlns:a16="http://schemas.microsoft.com/office/drawing/2014/main" id="{181A7B51-CA84-F9FB-93D9-4A9D296CF086}"/>
                </a:ext>
                <a:ext uri="{C183D7F6-B498-43B3-948B-1728B52AA6E4}">
                  <adec:decorative xmlns:adec="http://schemas.microsoft.com/office/drawing/2017/decorative" val="1"/>
                </a:ext>
              </a:extLst>
            </p:cNvPr>
            <p:cNvSpPr>
              <a:spLocks/>
            </p:cNvSpPr>
            <p:nvPr/>
          </p:nvSpPr>
          <p:spPr bwMode="auto">
            <a:xfrm>
              <a:off x="10406359" y="3450130"/>
              <a:ext cx="690624" cy="280256"/>
            </a:xfrm>
            <a:custGeom>
              <a:avLst/>
              <a:gdLst>
                <a:gd name="connsiteX0" fmla="*/ 0 w 690624"/>
                <a:gd name="connsiteY0" fmla="*/ 280256 h 280256"/>
                <a:gd name="connsiteX1" fmla="*/ 0 w 690624"/>
                <a:gd name="connsiteY1" fmla="*/ 280256 h 280256"/>
                <a:gd name="connsiteX2" fmla="*/ 690624 w 690624"/>
                <a:gd name="connsiteY2" fmla="*/ 280256 h 280256"/>
                <a:gd name="connsiteX3" fmla="*/ 690624 w 690624"/>
                <a:gd name="connsiteY3" fmla="*/ 0 h 280256"/>
                <a:gd name="connsiteX4" fmla="*/ 0 w 690624"/>
                <a:gd name="connsiteY4" fmla="*/ 0 h 280256"/>
                <a:gd name="connsiteX5" fmla="*/ 0 w 690624"/>
                <a:gd name="connsiteY5" fmla="*/ 280256 h 28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24" h="280256" fill="none" extrusionOk="0">
                  <a:moveTo>
                    <a:pt x="0" y="280256"/>
                  </a:moveTo>
                  <a:lnTo>
                    <a:pt x="0" y="280256"/>
                  </a:lnTo>
                  <a:cubicBezTo>
                    <a:pt x="264091" y="292873"/>
                    <a:pt x="386987" y="310221"/>
                    <a:pt x="690624" y="280256"/>
                  </a:cubicBezTo>
                  <a:cubicBezTo>
                    <a:pt x="688951" y="172576"/>
                    <a:pt x="683005" y="76329"/>
                    <a:pt x="690624" y="0"/>
                  </a:cubicBezTo>
                  <a:cubicBezTo>
                    <a:pt x="536438" y="23780"/>
                    <a:pt x="181695" y="25517"/>
                    <a:pt x="0" y="0"/>
                  </a:cubicBezTo>
                  <a:cubicBezTo>
                    <a:pt x="-4683" y="120064"/>
                    <a:pt x="-2015" y="151310"/>
                    <a:pt x="0" y="280256"/>
                  </a:cubicBezTo>
                  <a:close/>
                </a:path>
                <a:path w="690624" h="280256" stroke="0" extrusionOk="0">
                  <a:moveTo>
                    <a:pt x="0" y="280256"/>
                  </a:moveTo>
                  <a:lnTo>
                    <a:pt x="0" y="280256"/>
                  </a:lnTo>
                  <a:cubicBezTo>
                    <a:pt x="201769" y="268145"/>
                    <a:pt x="460631" y="282913"/>
                    <a:pt x="690624" y="280256"/>
                  </a:cubicBezTo>
                  <a:cubicBezTo>
                    <a:pt x="697908" y="148369"/>
                    <a:pt x="686731" y="118843"/>
                    <a:pt x="690624" y="0"/>
                  </a:cubicBezTo>
                  <a:cubicBezTo>
                    <a:pt x="439979" y="29561"/>
                    <a:pt x="262347" y="-33264"/>
                    <a:pt x="0" y="0"/>
                  </a:cubicBezTo>
                  <a:cubicBezTo>
                    <a:pt x="-4482" y="109686"/>
                    <a:pt x="-3838" y="140139"/>
                    <a:pt x="0" y="280256"/>
                  </a:cubicBezTo>
                  <a:close/>
                </a:path>
              </a:pathLst>
            </a:custGeom>
            <a:solidFill>
              <a:schemeClr val="bg1"/>
            </a:solidFill>
            <a:ln w="0">
              <a:solidFill>
                <a:schemeClr val="tx1"/>
              </a:solidFill>
              <a:prstDash val="solid"/>
              <a:round/>
              <a:headEnd/>
              <a:tailEnd/>
              <a:extLst>
                <a:ext uri="{C807C97D-BFC1-408E-A445-0C87EB9F89A2}">
                  <ask:lineSketchStyleProps xmlns:ask="http://schemas.microsoft.com/office/drawing/2018/sketchyshapes" sd="1763190433">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4" name="Freeform 14">
              <a:extLst>
                <a:ext uri="{FF2B5EF4-FFF2-40B4-BE49-F238E27FC236}">
                  <a16:creationId xmlns:a16="http://schemas.microsoft.com/office/drawing/2014/main" id="{888ADD64-E4F9-8969-D84F-A44F85E69AC6}"/>
                </a:ext>
              </a:extLst>
            </p:cNvPr>
            <p:cNvSpPr>
              <a:spLocks/>
            </p:cNvSpPr>
            <p:nvPr/>
          </p:nvSpPr>
          <p:spPr bwMode="auto">
            <a:xfrm>
              <a:off x="10578066" y="3777293"/>
              <a:ext cx="640980" cy="196903"/>
            </a:xfrm>
            <a:custGeom>
              <a:avLst/>
              <a:gdLst>
                <a:gd name="connsiteX0" fmla="*/ 0 w 640980"/>
                <a:gd name="connsiteY0" fmla="*/ 196903 h 196903"/>
                <a:gd name="connsiteX1" fmla="*/ 0 w 640980"/>
                <a:gd name="connsiteY1" fmla="*/ 196903 h 196903"/>
                <a:gd name="connsiteX2" fmla="*/ 640980 w 640980"/>
                <a:gd name="connsiteY2" fmla="*/ 196903 h 196903"/>
                <a:gd name="connsiteX3" fmla="*/ 640980 w 640980"/>
                <a:gd name="connsiteY3" fmla="*/ 0 h 196903"/>
                <a:gd name="connsiteX4" fmla="*/ 0 w 640980"/>
                <a:gd name="connsiteY4" fmla="*/ 0 h 196903"/>
                <a:gd name="connsiteX5" fmla="*/ 0 w 640980"/>
                <a:gd name="connsiteY5" fmla="*/ 196903 h 19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980" h="196903" fill="none" extrusionOk="0">
                  <a:moveTo>
                    <a:pt x="0" y="196903"/>
                  </a:moveTo>
                  <a:lnTo>
                    <a:pt x="0" y="196903"/>
                  </a:lnTo>
                  <a:cubicBezTo>
                    <a:pt x="188155" y="188890"/>
                    <a:pt x="497007" y="202832"/>
                    <a:pt x="640980" y="196903"/>
                  </a:cubicBezTo>
                  <a:cubicBezTo>
                    <a:pt x="649654" y="126900"/>
                    <a:pt x="636589" y="68148"/>
                    <a:pt x="640980" y="0"/>
                  </a:cubicBezTo>
                  <a:cubicBezTo>
                    <a:pt x="406414" y="12886"/>
                    <a:pt x="217810" y="15285"/>
                    <a:pt x="0" y="0"/>
                  </a:cubicBezTo>
                  <a:cubicBezTo>
                    <a:pt x="-1957" y="57260"/>
                    <a:pt x="9231" y="123960"/>
                    <a:pt x="0" y="196903"/>
                  </a:cubicBezTo>
                  <a:close/>
                </a:path>
                <a:path w="640980" h="196903" stroke="0" extrusionOk="0">
                  <a:moveTo>
                    <a:pt x="0" y="196903"/>
                  </a:moveTo>
                  <a:lnTo>
                    <a:pt x="0" y="196903"/>
                  </a:lnTo>
                  <a:cubicBezTo>
                    <a:pt x="200032" y="167029"/>
                    <a:pt x="336396" y="213594"/>
                    <a:pt x="640980" y="196903"/>
                  </a:cubicBezTo>
                  <a:cubicBezTo>
                    <a:pt x="638266" y="102854"/>
                    <a:pt x="645526" y="90675"/>
                    <a:pt x="640980" y="0"/>
                  </a:cubicBezTo>
                  <a:cubicBezTo>
                    <a:pt x="338755" y="-5241"/>
                    <a:pt x="189914" y="4761"/>
                    <a:pt x="0" y="0"/>
                  </a:cubicBezTo>
                  <a:cubicBezTo>
                    <a:pt x="5807" y="42629"/>
                    <a:pt x="3125" y="152635"/>
                    <a:pt x="0" y="196903"/>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241074079">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A4DF10E8-E397-2F07-FFAB-ADF6CD1E5BE0}"/>
              </a:ext>
            </a:extLst>
          </p:cNvPr>
          <p:cNvGrpSpPr/>
          <p:nvPr/>
        </p:nvGrpSpPr>
        <p:grpSpPr>
          <a:xfrm>
            <a:off x="4805806" y="2029936"/>
            <a:ext cx="2654295" cy="2043814"/>
            <a:chOff x="1781116" y="2471089"/>
            <a:chExt cx="2509647" cy="1674145"/>
          </a:xfrm>
        </p:grpSpPr>
        <p:grpSp>
          <p:nvGrpSpPr>
            <p:cNvPr id="81" name="Group 80">
              <a:extLst>
                <a:ext uri="{FF2B5EF4-FFF2-40B4-BE49-F238E27FC236}">
                  <a16:creationId xmlns:a16="http://schemas.microsoft.com/office/drawing/2014/main" id="{66D3D3AB-3908-9049-964B-9F315F1A1EA1}"/>
                </a:ext>
              </a:extLst>
            </p:cNvPr>
            <p:cNvGrpSpPr/>
            <p:nvPr/>
          </p:nvGrpSpPr>
          <p:grpSpPr>
            <a:xfrm>
              <a:off x="1781116" y="2471089"/>
              <a:ext cx="2509647" cy="1674145"/>
              <a:chOff x="2341845" y="2471089"/>
              <a:chExt cx="2509647" cy="1674145"/>
            </a:xfrm>
          </p:grpSpPr>
          <p:sp>
            <p:nvSpPr>
              <p:cNvPr id="86" name="TextBox 85">
                <a:extLst>
                  <a:ext uri="{FF2B5EF4-FFF2-40B4-BE49-F238E27FC236}">
                    <a16:creationId xmlns:a16="http://schemas.microsoft.com/office/drawing/2014/main" id="{C8B7E145-524C-86A4-619A-2E9248CA45A2}"/>
                  </a:ext>
                </a:extLst>
              </p:cNvPr>
              <p:cNvSpPr txBox="1"/>
              <p:nvPr/>
            </p:nvSpPr>
            <p:spPr>
              <a:xfrm>
                <a:off x="2341845" y="2471089"/>
                <a:ext cx="2509647" cy="517024"/>
              </a:xfrm>
              <a:custGeom>
                <a:avLst/>
                <a:gdLst>
                  <a:gd name="connsiteX0" fmla="*/ 0 w 2509647"/>
                  <a:gd name="connsiteY0" fmla="*/ 0 h 517024"/>
                  <a:gd name="connsiteX1" fmla="*/ 652508 w 2509647"/>
                  <a:gd name="connsiteY1" fmla="*/ 0 h 517024"/>
                  <a:gd name="connsiteX2" fmla="*/ 1330113 w 2509647"/>
                  <a:gd name="connsiteY2" fmla="*/ 0 h 517024"/>
                  <a:gd name="connsiteX3" fmla="*/ 1882235 w 2509647"/>
                  <a:gd name="connsiteY3" fmla="*/ 0 h 517024"/>
                  <a:gd name="connsiteX4" fmla="*/ 2509647 w 2509647"/>
                  <a:gd name="connsiteY4" fmla="*/ 0 h 517024"/>
                  <a:gd name="connsiteX5" fmla="*/ 2509647 w 2509647"/>
                  <a:gd name="connsiteY5" fmla="*/ 517024 h 517024"/>
                  <a:gd name="connsiteX6" fmla="*/ 1832042 w 2509647"/>
                  <a:gd name="connsiteY6" fmla="*/ 517024 h 517024"/>
                  <a:gd name="connsiteX7" fmla="*/ 1229727 w 2509647"/>
                  <a:gd name="connsiteY7" fmla="*/ 517024 h 517024"/>
                  <a:gd name="connsiteX8" fmla="*/ 552122 w 2509647"/>
                  <a:gd name="connsiteY8" fmla="*/ 517024 h 517024"/>
                  <a:gd name="connsiteX9" fmla="*/ 0 w 2509647"/>
                  <a:gd name="connsiteY9" fmla="*/ 517024 h 517024"/>
                  <a:gd name="connsiteX10" fmla="*/ 0 w 2509647"/>
                  <a:gd name="connsiteY10" fmla="*/ 0 h 51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9647" h="517024" extrusionOk="0">
                    <a:moveTo>
                      <a:pt x="0" y="0"/>
                    </a:moveTo>
                    <a:cubicBezTo>
                      <a:pt x="205345" y="14534"/>
                      <a:pt x="414217" y="-26288"/>
                      <a:pt x="652508" y="0"/>
                    </a:cubicBezTo>
                    <a:cubicBezTo>
                      <a:pt x="890799" y="26288"/>
                      <a:pt x="1080699" y="-12376"/>
                      <a:pt x="1330113" y="0"/>
                    </a:cubicBezTo>
                    <a:cubicBezTo>
                      <a:pt x="1579527" y="12376"/>
                      <a:pt x="1714416" y="442"/>
                      <a:pt x="1882235" y="0"/>
                    </a:cubicBezTo>
                    <a:cubicBezTo>
                      <a:pt x="2050054" y="-442"/>
                      <a:pt x="2372613" y="-21408"/>
                      <a:pt x="2509647" y="0"/>
                    </a:cubicBezTo>
                    <a:cubicBezTo>
                      <a:pt x="2523070" y="120959"/>
                      <a:pt x="2501666" y="377659"/>
                      <a:pt x="2509647" y="517024"/>
                    </a:cubicBezTo>
                    <a:cubicBezTo>
                      <a:pt x="2270657" y="533447"/>
                      <a:pt x="2030695" y="521624"/>
                      <a:pt x="1832042" y="517024"/>
                    </a:cubicBezTo>
                    <a:cubicBezTo>
                      <a:pt x="1633390" y="512424"/>
                      <a:pt x="1478360" y="544413"/>
                      <a:pt x="1229727" y="517024"/>
                    </a:cubicBezTo>
                    <a:cubicBezTo>
                      <a:pt x="981095" y="489635"/>
                      <a:pt x="703539" y="508725"/>
                      <a:pt x="552122" y="517024"/>
                    </a:cubicBezTo>
                    <a:cubicBezTo>
                      <a:pt x="400706" y="525323"/>
                      <a:pt x="113818" y="522968"/>
                      <a:pt x="0" y="517024"/>
                    </a:cubicBezTo>
                    <a:cubicBezTo>
                      <a:pt x="-15516" y="263584"/>
                      <a:pt x="16548" y="128737"/>
                      <a:pt x="0" y="0"/>
                    </a:cubicBezTo>
                    <a:close/>
                  </a:path>
                </a:pathLst>
              </a:custGeom>
              <a:noFill/>
              <a:ln>
                <a:noFill/>
                <a:extLst>
                  <a:ext uri="{C807C97D-BFC1-408E-A445-0C87EB9F89A2}">
                    <ask:lineSketchStyleProps xmlns:ask="http://schemas.microsoft.com/office/drawing/2018/sketchyshapes" sd="6420380">
                      <a:prstGeom prst="rect">
                        <a:avLst/>
                      </a:prstGeom>
                      <ask:type>
                        <ask:lineSketchFreehand/>
                      </ask:type>
                    </ask:lineSketchStyleProps>
                  </a:ext>
                </a:extLst>
              </a:ln>
            </p:spPr>
            <p:txBody>
              <a:bodyPr wrap="square" lIns="182854" tIns="146284" rIns="182854" bIns="146284" rtlCol="0" anchor="t">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Semibold"/>
                  </a:rPr>
                  <a:t>Microsoft 365 App</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87" name="Group 86">
                <a:extLst>
                  <a:ext uri="{FF2B5EF4-FFF2-40B4-BE49-F238E27FC236}">
                    <a16:creationId xmlns:a16="http://schemas.microsoft.com/office/drawing/2014/main" id="{B57FD1D8-9C23-8B8E-EE60-4B022925B11E}"/>
                  </a:ext>
                </a:extLst>
              </p:cNvPr>
              <p:cNvGrpSpPr/>
              <p:nvPr/>
            </p:nvGrpSpPr>
            <p:grpSpPr>
              <a:xfrm>
                <a:off x="3057457" y="2988799"/>
                <a:ext cx="1134314" cy="1156435"/>
                <a:chOff x="2938354" y="2467532"/>
                <a:chExt cx="1372520" cy="1399286"/>
              </a:xfrm>
            </p:grpSpPr>
            <p:grpSp>
              <p:nvGrpSpPr>
                <p:cNvPr id="88" name="Group 87">
                  <a:extLst>
                    <a:ext uri="{FF2B5EF4-FFF2-40B4-BE49-F238E27FC236}">
                      <a16:creationId xmlns:a16="http://schemas.microsoft.com/office/drawing/2014/main" id="{F6D388EE-C107-D301-B119-FE3CB0AC9CAC}"/>
                    </a:ext>
                  </a:extLst>
                </p:cNvPr>
                <p:cNvGrpSpPr/>
                <p:nvPr/>
              </p:nvGrpSpPr>
              <p:grpSpPr>
                <a:xfrm>
                  <a:off x="2938354" y="2467532"/>
                  <a:ext cx="1372520" cy="1399286"/>
                  <a:chOff x="4796473" y="2469686"/>
                  <a:chExt cx="1372520" cy="1399286"/>
                </a:xfrm>
              </p:grpSpPr>
              <p:sp>
                <p:nvSpPr>
                  <p:cNvPr id="90" name="Rectangle 89">
                    <a:extLst>
                      <a:ext uri="{FF2B5EF4-FFF2-40B4-BE49-F238E27FC236}">
                        <a16:creationId xmlns:a16="http://schemas.microsoft.com/office/drawing/2014/main" id="{FBEE1ACC-146A-ECC5-1743-B0D1B4BCE28F}"/>
                      </a:ext>
                    </a:extLst>
                  </p:cNvPr>
                  <p:cNvSpPr/>
                  <p:nvPr/>
                </p:nvSpPr>
                <p:spPr>
                  <a:xfrm>
                    <a:off x="4796473" y="2469686"/>
                    <a:ext cx="1372520" cy="1399286"/>
                  </a:xfrm>
                  <a:custGeom>
                    <a:avLst/>
                    <a:gdLst>
                      <a:gd name="connsiteX0" fmla="*/ 0 w 1372520"/>
                      <a:gd name="connsiteY0" fmla="*/ 0 h 1399286"/>
                      <a:gd name="connsiteX1" fmla="*/ 686260 w 1372520"/>
                      <a:gd name="connsiteY1" fmla="*/ 0 h 1399286"/>
                      <a:gd name="connsiteX2" fmla="*/ 1372520 w 1372520"/>
                      <a:gd name="connsiteY2" fmla="*/ 0 h 1399286"/>
                      <a:gd name="connsiteX3" fmla="*/ 1372520 w 1372520"/>
                      <a:gd name="connsiteY3" fmla="*/ 671657 h 1399286"/>
                      <a:gd name="connsiteX4" fmla="*/ 1372520 w 1372520"/>
                      <a:gd name="connsiteY4" fmla="*/ 1399286 h 1399286"/>
                      <a:gd name="connsiteX5" fmla="*/ 672535 w 1372520"/>
                      <a:gd name="connsiteY5" fmla="*/ 1399286 h 1399286"/>
                      <a:gd name="connsiteX6" fmla="*/ 0 w 1372520"/>
                      <a:gd name="connsiteY6" fmla="*/ 1399286 h 1399286"/>
                      <a:gd name="connsiteX7" fmla="*/ 0 w 1372520"/>
                      <a:gd name="connsiteY7" fmla="*/ 685650 h 1399286"/>
                      <a:gd name="connsiteX8" fmla="*/ 0 w 1372520"/>
                      <a:gd name="connsiteY8" fmla="*/ 0 h 1399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2520" h="1399286" fill="none" extrusionOk="0">
                        <a:moveTo>
                          <a:pt x="0" y="0"/>
                        </a:moveTo>
                        <a:cubicBezTo>
                          <a:pt x="232630" y="26506"/>
                          <a:pt x="496194" y="-25610"/>
                          <a:pt x="686260" y="0"/>
                        </a:cubicBezTo>
                        <a:cubicBezTo>
                          <a:pt x="876326" y="25610"/>
                          <a:pt x="1126899" y="-19518"/>
                          <a:pt x="1372520" y="0"/>
                        </a:cubicBezTo>
                        <a:cubicBezTo>
                          <a:pt x="1369124" y="206602"/>
                          <a:pt x="1390798" y="404729"/>
                          <a:pt x="1372520" y="671657"/>
                        </a:cubicBezTo>
                        <a:cubicBezTo>
                          <a:pt x="1354242" y="938585"/>
                          <a:pt x="1378315" y="1159451"/>
                          <a:pt x="1372520" y="1399286"/>
                        </a:cubicBezTo>
                        <a:cubicBezTo>
                          <a:pt x="1124132" y="1369959"/>
                          <a:pt x="934283" y="1415389"/>
                          <a:pt x="672535" y="1399286"/>
                        </a:cubicBezTo>
                        <a:cubicBezTo>
                          <a:pt x="410788" y="1383183"/>
                          <a:pt x="225835" y="1387279"/>
                          <a:pt x="0" y="1399286"/>
                        </a:cubicBezTo>
                        <a:cubicBezTo>
                          <a:pt x="-23736" y="1255592"/>
                          <a:pt x="27155" y="964507"/>
                          <a:pt x="0" y="685650"/>
                        </a:cubicBezTo>
                        <a:cubicBezTo>
                          <a:pt x="-27155" y="406793"/>
                          <a:pt x="1291" y="225022"/>
                          <a:pt x="0" y="0"/>
                        </a:cubicBezTo>
                        <a:close/>
                      </a:path>
                      <a:path w="1372520" h="1399286" stroke="0" extrusionOk="0">
                        <a:moveTo>
                          <a:pt x="0" y="0"/>
                        </a:moveTo>
                        <a:cubicBezTo>
                          <a:pt x="217799" y="13826"/>
                          <a:pt x="432322" y="-5067"/>
                          <a:pt x="713710" y="0"/>
                        </a:cubicBezTo>
                        <a:cubicBezTo>
                          <a:pt x="995098" y="5067"/>
                          <a:pt x="1150721" y="25489"/>
                          <a:pt x="1372520" y="0"/>
                        </a:cubicBezTo>
                        <a:cubicBezTo>
                          <a:pt x="1375486" y="196726"/>
                          <a:pt x="1358876" y="461572"/>
                          <a:pt x="1372520" y="699643"/>
                        </a:cubicBezTo>
                        <a:cubicBezTo>
                          <a:pt x="1386164" y="937714"/>
                          <a:pt x="1361672" y="1103473"/>
                          <a:pt x="1372520" y="1399286"/>
                        </a:cubicBezTo>
                        <a:cubicBezTo>
                          <a:pt x="1190875" y="1407477"/>
                          <a:pt x="1016789" y="1389107"/>
                          <a:pt x="672535" y="1399286"/>
                        </a:cubicBezTo>
                        <a:cubicBezTo>
                          <a:pt x="328282" y="1409465"/>
                          <a:pt x="268531" y="1413412"/>
                          <a:pt x="0" y="1399286"/>
                        </a:cubicBezTo>
                        <a:cubicBezTo>
                          <a:pt x="4643" y="1102592"/>
                          <a:pt x="11766" y="896578"/>
                          <a:pt x="0" y="741622"/>
                        </a:cubicBezTo>
                        <a:cubicBezTo>
                          <a:pt x="-11766" y="586666"/>
                          <a:pt x="29150" y="289098"/>
                          <a:pt x="0" y="0"/>
                        </a:cubicBezTo>
                        <a:close/>
                      </a:path>
                    </a:pathLst>
                  </a:custGeom>
                  <a:solidFill>
                    <a:srgbClr val="D2D2D2"/>
                  </a:solidFill>
                  <a:ln w="0">
                    <a:solidFill>
                      <a:schemeClr val="tx1"/>
                    </a:solidFill>
                    <a:prstDash val="solid"/>
                    <a:round/>
                    <a:headEnd/>
                    <a:tailEnd/>
                    <a:extLst>
                      <a:ext uri="{C807C97D-BFC1-408E-A445-0C87EB9F89A2}">
                        <ask:lineSketchStyleProps xmlns:ask="http://schemas.microsoft.com/office/drawing/2018/sketchyshapes" sd="2276266724">
                          <a:prstGeom prst="rect">
                            <a:avLst/>
                          </a:pr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17F12179-E67C-84D3-3E5E-607DED4999E2}"/>
                      </a:ext>
                    </a:extLst>
                  </p:cNvPr>
                  <p:cNvSpPr>
                    <a:spLocks/>
                  </p:cNvSpPr>
                  <p:nvPr/>
                </p:nvSpPr>
                <p:spPr bwMode="auto">
                  <a:xfrm>
                    <a:off x="4914830" y="3009691"/>
                    <a:ext cx="1106424" cy="87312"/>
                  </a:xfrm>
                  <a:custGeom>
                    <a:avLst/>
                    <a:gdLst>
                      <a:gd name="connsiteX0" fmla="*/ 0 w 1106424"/>
                      <a:gd name="connsiteY0" fmla="*/ 0 h 87312"/>
                      <a:gd name="connsiteX1" fmla="*/ 0 w 1106424"/>
                      <a:gd name="connsiteY1" fmla="*/ 0 h 87312"/>
                      <a:gd name="connsiteX2" fmla="*/ 0 w 1106424"/>
                      <a:gd name="connsiteY2" fmla="*/ 87312 h 87312"/>
                      <a:gd name="connsiteX3" fmla="*/ 531084 w 1106424"/>
                      <a:gd name="connsiteY3" fmla="*/ 87312 h 87312"/>
                      <a:gd name="connsiteX4" fmla="*/ 1106424 w 1106424"/>
                      <a:gd name="connsiteY4" fmla="*/ 87312 h 87312"/>
                      <a:gd name="connsiteX5" fmla="*/ 1106424 w 1106424"/>
                      <a:gd name="connsiteY5" fmla="*/ 87312 h 87312"/>
                      <a:gd name="connsiteX6" fmla="*/ 1106424 w 1106424"/>
                      <a:gd name="connsiteY6" fmla="*/ 0 h 87312"/>
                      <a:gd name="connsiteX7" fmla="*/ 531084 w 1106424"/>
                      <a:gd name="connsiteY7" fmla="*/ 0 h 87312"/>
                      <a:gd name="connsiteX8" fmla="*/ 0 w 1106424"/>
                      <a:gd name="connsiteY8" fmla="*/ 0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424" h="87312" fill="none" extrusionOk="0">
                        <a:moveTo>
                          <a:pt x="0" y="0"/>
                        </a:moveTo>
                        <a:lnTo>
                          <a:pt x="0" y="0"/>
                        </a:lnTo>
                        <a:cubicBezTo>
                          <a:pt x="656" y="34762"/>
                          <a:pt x="2675" y="67697"/>
                          <a:pt x="0" y="87312"/>
                        </a:cubicBezTo>
                        <a:cubicBezTo>
                          <a:pt x="146895" y="82950"/>
                          <a:pt x="325074" y="65608"/>
                          <a:pt x="531084" y="87312"/>
                        </a:cubicBezTo>
                        <a:cubicBezTo>
                          <a:pt x="737094" y="109016"/>
                          <a:pt x="845272" y="89799"/>
                          <a:pt x="1106424" y="87312"/>
                        </a:cubicBezTo>
                        <a:lnTo>
                          <a:pt x="1106424" y="87312"/>
                        </a:lnTo>
                        <a:cubicBezTo>
                          <a:pt x="1106035" y="52647"/>
                          <a:pt x="1104745" y="30027"/>
                          <a:pt x="1106424" y="0"/>
                        </a:cubicBezTo>
                        <a:cubicBezTo>
                          <a:pt x="942497" y="-16435"/>
                          <a:pt x="688078" y="17734"/>
                          <a:pt x="531084" y="0"/>
                        </a:cubicBezTo>
                        <a:cubicBezTo>
                          <a:pt x="374090" y="-17734"/>
                          <a:pt x="259661" y="-25104"/>
                          <a:pt x="0" y="0"/>
                        </a:cubicBezTo>
                        <a:close/>
                      </a:path>
                      <a:path w="1106424" h="87312" stroke="0" extrusionOk="0">
                        <a:moveTo>
                          <a:pt x="0" y="0"/>
                        </a:moveTo>
                        <a:lnTo>
                          <a:pt x="0" y="0"/>
                        </a:lnTo>
                        <a:cubicBezTo>
                          <a:pt x="3271" y="42390"/>
                          <a:pt x="-1203" y="44577"/>
                          <a:pt x="0" y="87312"/>
                        </a:cubicBezTo>
                        <a:cubicBezTo>
                          <a:pt x="259867" y="90773"/>
                          <a:pt x="373535" y="71649"/>
                          <a:pt x="531084" y="87312"/>
                        </a:cubicBezTo>
                        <a:cubicBezTo>
                          <a:pt x="688633" y="102975"/>
                          <a:pt x="829537" y="74224"/>
                          <a:pt x="1106424" y="87312"/>
                        </a:cubicBezTo>
                        <a:lnTo>
                          <a:pt x="1106424" y="87312"/>
                        </a:lnTo>
                        <a:cubicBezTo>
                          <a:pt x="1102227" y="62444"/>
                          <a:pt x="1108033" y="41912"/>
                          <a:pt x="1106424" y="0"/>
                        </a:cubicBezTo>
                        <a:cubicBezTo>
                          <a:pt x="896871" y="21083"/>
                          <a:pt x="707302" y="23217"/>
                          <a:pt x="531084" y="0"/>
                        </a:cubicBezTo>
                        <a:cubicBezTo>
                          <a:pt x="354866" y="-23217"/>
                          <a:pt x="230160" y="-21108"/>
                          <a:pt x="0" y="0"/>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883348069">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2" name="Freeform 13">
                    <a:extLst>
                      <a:ext uri="{FF2B5EF4-FFF2-40B4-BE49-F238E27FC236}">
                        <a16:creationId xmlns:a16="http://schemas.microsoft.com/office/drawing/2014/main" id="{2DF63F4B-4A90-94DD-88B1-8AB8EACAB71F}"/>
                      </a:ext>
                    </a:extLst>
                  </p:cNvPr>
                  <p:cNvSpPr>
                    <a:spLocks/>
                  </p:cNvSpPr>
                  <p:nvPr/>
                </p:nvSpPr>
                <p:spPr bwMode="auto">
                  <a:xfrm>
                    <a:off x="4911949" y="3195074"/>
                    <a:ext cx="1106424" cy="87312"/>
                  </a:xfrm>
                  <a:custGeom>
                    <a:avLst/>
                    <a:gdLst>
                      <a:gd name="connsiteX0" fmla="*/ 0 w 1106424"/>
                      <a:gd name="connsiteY0" fmla="*/ 0 h 87312"/>
                      <a:gd name="connsiteX1" fmla="*/ 0 w 1106424"/>
                      <a:gd name="connsiteY1" fmla="*/ 0 h 87312"/>
                      <a:gd name="connsiteX2" fmla="*/ 0 w 1106424"/>
                      <a:gd name="connsiteY2" fmla="*/ 87312 h 87312"/>
                      <a:gd name="connsiteX3" fmla="*/ 553212 w 1106424"/>
                      <a:gd name="connsiteY3" fmla="*/ 87312 h 87312"/>
                      <a:gd name="connsiteX4" fmla="*/ 1106424 w 1106424"/>
                      <a:gd name="connsiteY4" fmla="*/ 87312 h 87312"/>
                      <a:gd name="connsiteX5" fmla="*/ 1106424 w 1106424"/>
                      <a:gd name="connsiteY5" fmla="*/ 87312 h 87312"/>
                      <a:gd name="connsiteX6" fmla="*/ 1106424 w 1106424"/>
                      <a:gd name="connsiteY6" fmla="*/ 0 h 87312"/>
                      <a:gd name="connsiteX7" fmla="*/ 542148 w 1106424"/>
                      <a:gd name="connsiteY7" fmla="*/ 0 h 87312"/>
                      <a:gd name="connsiteX8" fmla="*/ 0 w 1106424"/>
                      <a:gd name="connsiteY8" fmla="*/ 0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424" h="87312" fill="none" extrusionOk="0">
                        <a:moveTo>
                          <a:pt x="0" y="0"/>
                        </a:moveTo>
                        <a:lnTo>
                          <a:pt x="0" y="0"/>
                        </a:lnTo>
                        <a:cubicBezTo>
                          <a:pt x="712" y="19409"/>
                          <a:pt x="-1444" y="53508"/>
                          <a:pt x="0" y="87312"/>
                        </a:cubicBezTo>
                        <a:cubicBezTo>
                          <a:pt x="132766" y="106743"/>
                          <a:pt x="353582" y="86807"/>
                          <a:pt x="553212" y="87312"/>
                        </a:cubicBezTo>
                        <a:cubicBezTo>
                          <a:pt x="752842" y="87817"/>
                          <a:pt x="911466" y="83623"/>
                          <a:pt x="1106424" y="87312"/>
                        </a:cubicBezTo>
                        <a:lnTo>
                          <a:pt x="1106424" y="87312"/>
                        </a:lnTo>
                        <a:cubicBezTo>
                          <a:pt x="1106619" y="69225"/>
                          <a:pt x="1108997" y="20596"/>
                          <a:pt x="1106424" y="0"/>
                        </a:cubicBezTo>
                        <a:cubicBezTo>
                          <a:pt x="891740" y="17852"/>
                          <a:pt x="756300" y="24226"/>
                          <a:pt x="542148" y="0"/>
                        </a:cubicBezTo>
                        <a:cubicBezTo>
                          <a:pt x="327996" y="-24226"/>
                          <a:pt x="123585" y="-16126"/>
                          <a:pt x="0" y="0"/>
                        </a:cubicBezTo>
                        <a:close/>
                      </a:path>
                      <a:path w="1106424" h="87312" stroke="0" extrusionOk="0">
                        <a:moveTo>
                          <a:pt x="0" y="0"/>
                        </a:moveTo>
                        <a:lnTo>
                          <a:pt x="0" y="0"/>
                        </a:lnTo>
                        <a:cubicBezTo>
                          <a:pt x="-3087" y="17679"/>
                          <a:pt x="-509" y="63122"/>
                          <a:pt x="0" y="87312"/>
                        </a:cubicBezTo>
                        <a:cubicBezTo>
                          <a:pt x="277424" y="67062"/>
                          <a:pt x="369732" y="104709"/>
                          <a:pt x="564276" y="87312"/>
                        </a:cubicBezTo>
                        <a:cubicBezTo>
                          <a:pt x="758820" y="69915"/>
                          <a:pt x="853307" y="97001"/>
                          <a:pt x="1106424" y="87312"/>
                        </a:cubicBezTo>
                        <a:lnTo>
                          <a:pt x="1106424" y="87312"/>
                        </a:lnTo>
                        <a:cubicBezTo>
                          <a:pt x="1108871" y="66014"/>
                          <a:pt x="1108540" y="40632"/>
                          <a:pt x="1106424" y="0"/>
                        </a:cubicBezTo>
                        <a:cubicBezTo>
                          <a:pt x="990907" y="25237"/>
                          <a:pt x="697124" y="17258"/>
                          <a:pt x="575340" y="0"/>
                        </a:cubicBezTo>
                        <a:cubicBezTo>
                          <a:pt x="453556" y="-17258"/>
                          <a:pt x="146735" y="-20473"/>
                          <a:pt x="0" y="0"/>
                        </a:cubicBezTo>
                        <a:close/>
                      </a:path>
                    </a:pathLst>
                  </a:custGeom>
                  <a:solidFill>
                    <a:schemeClr val="bg1"/>
                  </a:solidFill>
                  <a:ln w="0">
                    <a:solidFill>
                      <a:schemeClr val="tx1"/>
                    </a:solidFill>
                    <a:prstDash val="solid"/>
                    <a:round/>
                    <a:headEnd/>
                    <a:tailEnd/>
                    <a:extLst>
                      <a:ext uri="{C807C97D-BFC1-408E-A445-0C87EB9F89A2}">
                        <ask:lineSketchStyleProps xmlns:ask="http://schemas.microsoft.com/office/drawing/2018/sketchyshapes" sd="2388425285">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9737F018-E7AE-7A50-D051-BA9989BD2C26}"/>
                      </a:ext>
                    </a:extLst>
                  </p:cNvPr>
                  <p:cNvSpPr>
                    <a:spLocks/>
                  </p:cNvSpPr>
                  <p:nvPr/>
                </p:nvSpPr>
                <p:spPr bwMode="auto">
                  <a:xfrm>
                    <a:off x="4909857" y="3523593"/>
                    <a:ext cx="1106424" cy="88514"/>
                  </a:xfrm>
                  <a:custGeom>
                    <a:avLst/>
                    <a:gdLst>
                      <a:gd name="connsiteX0" fmla="*/ 0 w 1106424"/>
                      <a:gd name="connsiteY0" fmla="*/ 0 h 88514"/>
                      <a:gd name="connsiteX1" fmla="*/ 0 w 1106424"/>
                      <a:gd name="connsiteY1" fmla="*/ 0 h 88514"/>
                      <a:gd name="connsiteX2" fmla="*/ 0 w 1106424"/>
                      <a:gd name="connsiteY2" fmla="*/ 88514 h 88514"/>
                      <a:gd name="connsiteX3" fmla="*/ 520019 w 1106424"/>
                      <a:gd name="connsiteY3" fmla="*/ 88514 h 88514"/>
                      <a:gd name="connsiteX4" fmla="*/ 1106424 w 1106424"/>
                      <a:gd name="connsiteY4" fmla="*/ 88514 h 88514"/>
                      <a:gd name="connsiteX5" fmla="*/ 1106424 w 1106424"/>
                      <a:gd name="connsiteY5" fmla="*/ 88514 h 88514"/>
                      <a:gd name="connsiteX6" fmla="*/ 1106424 w 1106424"/>
                      <a:gd name="connsiteY6" fmla="*/ 0 h 88514"/>
                      <a:gd name="connsiteX7" fmla="*/ 553212 w 1106424"/>
                      <a:gd name="connsiteY7" fmla="*/ 0 h 88514"/>
                      <a:gd name="connsiteX8" fmla="*/ 0 w 1106424"/>
                      <a:gd name="connsiteY8" fmla="*/ 0 h 8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424" h="88514" fill="none" extrusionOk="0">
                        <a:moveTo>
                          <a:pt x="0" y="0"/>
                        </a:moveTo>
                        <a:lnTo>
                          <a:pt x="0" y="0"/>
                        </a:lnTo>
                        <a:cubicBezTo>
                          <a:pt x="-1200" y="21320"/>
                          <a:pt x="14" y="67870"/>
                          <a:pt x="0" y="88514"/>
                        </a:cubicBezTo>
                        <a:cubicBezTo>
                          <a:pt x="177436" y="108366"/>
                          <a:pt x="352867" y="79211"/>
                          <a:pt x="520019" y="88514"/>
                        </a:cubicBezTo>
                        <a:cubicBezTo>
                          <a:pt x="687171" y="97817"/>
                          <a:pt x="977604" y="84922"/>
                          <a:pt x="1106424" y="88514"/>
                        </a:cubicBezTo>
                        <a:lnTo>
                          <a:pt x="1106424" y="88514"/>
                        </a:lnTo>
                        <a:cubicBezTo>
                          <a:pt x="1109041" y="54938"/>
                          <a:pt x="1103703" y="19011"/>
                          <a:pt x="1106424" y="0"/>
                        </a:cubicBezTo>
                        <a:cubicBezTo>
                          <a:pt x="896717" y="21205"/>
                          <a:pt x="670474" y="-9519"/>
                          <a:pt x="553212" y="0"/>
                        </a:cubicBezTo>
                        <a:cubicBezTo>
                          <a:pt x="435950" y="9519"/>
                          <a:pt x="227325" y="-16024"/>
                          <a:pt x="0" y="0"/>
                        </a:cubicBezTo>
                        <a:close/>
                      </a:path>
                      <a:path w="1106424" h="88514" stroke="0" extrusionOk="0">
                        <a:moveTo>
                          <a:pt x="0" y="0"/>
                        </a:moveTo>
                        <a:lnTo>
                          <a:pt x="0" y="0"/>
                        </a:lnTo>
                        <a:cubicBezTo>
                          <a:pt x="2271" y="22966"/>
                          <a:pt x="4024" y="47393"/>
                          <a:pt x="0" y="88514"/>
                        </a:cubicBezTo>
                        <a:cubicBezTo>
                          <a:pt x="123326" y="82472"/>
                          <a:pt x="447211" y="104591"/>
                          <a:pt x="564276" y="88514"/>
                        </a:cubicBezTo>
                        <a:cubicBezTo>
                          <a:pt x="681341" y="72437"/>
                          <a:pt x="907019" y="85533"/>
                          <a:pt x="1106424" y="88514"/>
                        </a:cubicBezTo>
                        <a:lnTo>
                          <a:pt x="1106424" y="88514"/>
                        </a:lnTo>
                        <a:cubicBezTo>
                          <a:pt x="1110318" y="55008"/>
                          <a:pt x="1103410" y="35456"/>
                          <a:pt x="1106424" y="0"/>
                        </a:cubicBezTo>
                        <a:cubicBezTo>
                          <a:pt x="980698" y="2471"/>
                          <a:pt x="765292" y="19596"/>
                          <a:pt x="531084" y="0"/>
                        </a:cubicBezTo>
                        <a:cubicBezTo>
                          <a:pt x="296876" y="-19596"/>
                          <a:pt x="173106" y="-22549"/>
                          <a:pt x="0" y="0"/>
                        </a:cubicBezTo>
                        <a:close/>
                      </a:path>
                    </a:pathLst>
                  </a:custGeom>
                  <a:solidFill>
                    <a:schemeClr val="bg1"/>
                  </a:solidFill>
                  <a:ln w="0">
                    <a:solidFill>
                      <a:schemeClr val="tx1"/>
                    </a:solidFill>
                    <a:prstDash val="solid"/>
                    <a:round/>
                    <a:headEnd/>
                    <a:tailEnd/>
                    <a:extLst>
                      <a:ext uri="{C807C97D-BFC1-408E-A445-0C87EB9F89A2}">
                        <ask:lineSketchStyleProps xmlns:ask="http://schemas.microsoft.com/office/drawing/2018/sketchyshapes" sd="1305176110">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89" name="Freeform 13">
                  <a:extLst>
                    <a:ext uri="{FF2B5EF4-FFF2-40B4-BE49-F238E27FC236}">
                      <a16:creationId xmlns:a16="http://schemas.microsoft.com/office/drawing/2014/main" id="{C0F093FA-861A-2B3E-BEF4-AE029213517A}"/>
                    </a:ext>
                  </a:extLst>
                </p:cNvPr>
                <p:cNvSpPr>
                  <a:spLocks/>
                </p:cNvSpPr>
                <p:nvPr/>
              </p:nvSpPr>
              <p:spPr bwMode="auto">
                <a:xfrm>
                  <a:off x="3053844" y="3367364"/>
                  <a:ext cx="1106424" cy="87312"/>
                </a:xfrm>
                <a:custGeom>
                  <a:avLst/>
                  <a:gdLst>
                    <a:gd name="connsiteX0" fmla="*/ 0 w 1106424"/>
                    <a:gd name="connsiteY0" fmla="*/ 0 h 87312"/>
                    <a:gd name="connsiteX1" fmla="*/ 0 w 1106424"/>
                    <a:gd name="connsiteY1" fmla="*/ 0 h 87312"/>
                    <a:gd name="connsiteX2" fmla="*/ 0 w 1106424"/>
                    <a:gd name="connsiteY2" fmla="*/ 87312 h 87312"/>
                    <a:gd name="connsiteX3" fmla="*/ 553212 w 1106424"/>
                    <a:gd name="connsiteY3" fmla="*/ 87312 h 87312"/>
                    <a:gd name="connsiteX4" fmla="*/ 1106424 w 1106424"/>
                    <a:gd name="connsiteY4" fmla="*/ 87312 h 87312"/>
                    <a:gd name="connsiteX5" fmla="*/ 1106424 w 1106424"/>
                    <a:gd name="connsiteY5" fmla="*/ 87312 h 87312"/>
                    <a:gd name="connsiteX6" fmla="*/ 1106424 w 1106424"/>
                    <a:gd name="connsiteY6" fmla="*/ 0 h 87312"/>
                    <a:gd name="connsiteX7" fmla="*/ 586405 w 1106424"/>
                    <a:gd name="connsiteY7" fmla="*/ 0 h 87312"/>
                    <a:gd name="connsiteX8" fmla="*/ 0 w 1106424"/>
                    <a:gd name="connsiteY8" fmla="*/ 0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424" h="87312" fill="none" extrusionOk="0">
                      <a:moveTo>
                        <a:pt x="0" y="0"/>
                      </a:moveTo>
                      <a:lnTo>
                        <a:pt x="0" y="0"/>
                      </a:lnTo>
                      <a:cubicBezTo>
                        <a:pt x="2199" y="17791"/>
                        <a:pt x="429" y="62340"/>
                        <a:pt x="0" y="87312"/>
                      </a:cubicBezTo>
                      <a:cubicBezTo>
                        <a:pt x="231001" y="97918"/>
                        <a:pt x="379615" y="64563"/>
                        <a:pt x="553212" y="87312"/>
                      </a:cubicBezTo>
                      <a:cubicBezTo>
                        <a:pt x="726809" y="110061"/>
                        <a:pt x="985275" y="74434"/>
                        <a:pt x="1106424" y="87312"/>
                      </a:cubicBezTo>
                      <a:lnTo>
                        <a:pt x="1106424" y="87312"/>
                      </a:lnTo>
                      <a:cubicBezTo>
                        <a:pt x="1108817" y="46837"/>
                        <a:pt x="1105377" y="30828"/>
                        <a:pt x="1106424" y="0"/>
                      </a:cubicBezTo>
                      <a:cubicBezTo>
                        <a:pt x="917915" y="5664"/>
                        <a:pt x="823496" y="-12669"/>
                        <a:pt x="586405" y="0"/>
                      </a:cubicBezTo>
                      <a:cubicBezTo>
                        <a:pt x="349314" y="12669"/>
                        <a:pt x="167091" y="26395"/>
                        <a:pt x="0" y="0"/>
                      </a:cubicBezTo>
                      <a:close/>
                    </a:path>
                    <a:path w="1106424" h="87312" stroke="0" extrusionOk="0">
                      <a:moveTo>
                        <a:pt x="0" y="0"/>
                      </a:moveTo>
                      <a:lnTo>
                        <a:pt x="0" y="0"/>
                      </a:lnTo>
                      <a:cubicBezTo>
                        <a:pt x="-1244" y="18794"/>
                        <a:pt x="-3035" y="55147"/>
                        <a:pt x="0" y="87312"/>
                      </a:cubicBezTo>
                      <a:cubicBezTo>
                        <a:pt x="169135" y="104671"/>
                        <a:pt x="362753" y="114571"/>
                        <a:pt x="564276" y="87312"/>
                      </a:cubicBezTo>
                      <a:cubicBezTo>
                        <a:pt x="765799" y="60053"/>
                        <a:pt x="965079" y="84488"/>
                        <a:pt x="1106424" y="87312"/>
                      </a:cubicBezTo>
                      <a:lnTo>
                        <a:pt x="1106424" y="87312"/>
                      </a:lnTo>
                      <a:cubicBezTo>
                        <a:pt x="1103511" y="46088"/>
                        <a:pt x="1106580" y="42572"/>
                        <a:pt x="1106424" y="0"/>
                      </a:cubicBezTo>
                      <a:cubicBezTo>
                        <a:pt x="891935" y="-27218"/>
                        <a:pt x="766586" y="23206"/>
                        <a:pt x="553212" y="0"/>
                      </a:cubicBezTo>
                      <a:cubicBezTo>
                        <a:pt x="339838" y="-23206"/>
                        <a:pt x="269697" y="23709"/>
                        <a:pt x="0" y="0"/>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1084931903">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2" name="Freeform 14">
              <a:extLst>
                <a:ext uri="{FF2B5EF4-FFF2-40B4-BE49-F238E27FC236}">
                  <a16:creationId xmlns:a16="http://schemas.microsoft.com/office/drawing/2014/main" id="{EEDCA320-FBEB-E5E1-9E4F-D9F79BEFF685}"/>
                </a:ext>
              </a:extLst>
            </p:cNvPr>
            <p:cNvSpPr>
              <a:spLocks/>
            </p:cNvSpPr>
            <p:nvPr/>
          </p:nvSpPr>
          <p:spPr bwMode="auto">
            <a:xfrm>
              <a:off x="2652473" y="3073977"/>
              <a:ext cx="197419" cy="257597"/>
            </a:xfrm>
            <a:custGeom>
              <a:avLst/>
              <a:gdLst>
                <a:gd name="connsiteX0" fmla="*/ 0 w 197419"/>
                <a:gd name="connsiteY0" fmla="*/ 257597 h 257597"/>
                <a:gd name="connsiteX1" fmla="*/ 0 w 197419"/>
                <a:gd name="connsiteY1" fmla="*/ 257597 h 257597"/>
                <a:gd name="connsiteX2" fmla="*/ 197419 w 197419"/>
                <a:gd name="connsiteY2" fmla="*/ 257597 h 257597"/>
                <a:gd name="connsiteX3" fmla="*/ 197419 w 197419"/>
                <a:gd name="connsiteY3" fmla="*/ 0 h 257597"/>
                <a:gd name="connsiteX4" fmla="*/ 0 w 197419"/>
                <a:gd name="connsiteY4" fmla="*/ 0 h 257597"/>
                <a:gd name="connsiteX5" fmla="*/ 0 w 197419"/>
                <a:gd name="connsiteY5" fmla="*/ 257597 h 25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19" h="257597" fill="none" extrusionOk="0">
                  <a:moveTo>
                    <a:pt x="0" y="257597"/>
                  </a:moveTo>
                  <a:lnTo>
                    <a:pt x="0" y="257597"/>
                  </a:lnTo>
                  <a:cubicBezTo>
                    <a:pt x="60303" y="254343"/>
                    <a:pt x="118376" y="248900"/>
                    <a:pt x="197419" y="257597"/>
                  </a:cubicBezTo>
                  <a:cubicBezTo>
                    <a:pt x="197750" y="136372"/>
                    <a:pt x="209514" y="68577"/>
                    <a:pt x="197419" y="0"/>
                  </a:cubicBezTo>
                  <a:cubicBezTo>
                    <a:pt x="104668" y="-453"/>
                    <a:pt x="67490" y="-7132"/>
                    <a:pt x="0" y="0"/>
                  </a:cubicBezTo>
                  <a:cubicBezTo>
                    <a:pt x="-1575" y="123139"/>
                    <a:pt x="5922" y="163496"/>
                    <a:pt x="0" y="257597"/>
                  </a:cubicBezTo>
                  <a:close/>
                </a:path>
                <a:path w="197419" h="257597" stroke="0" extrusionOk="0">
                  <a:moveTo>
                    <a:pt x="0" y="257597"/>
                  </a:moveTo>
                  <a:lnTo>
                    <a:pt x="0" y="257597"/>
                  </a:lnTo>
                  <a:cubicBezTo>
                    <a:pt x="56601" y="254081"/>
                    <a:pt x="106327" y="251374"/>
                    <a:pt x="197419" y="257597"/>
                  </a:cubicBezTo>
                  <a:cubicBezTo>
                    <a:pt x="209381" y="176703"/>
                    <a:pt x="197927" y="92188"/>
                    <a:pt x="197419" y="0"/>
                  </a:cubicBezTo>
                  <a:cubicBezTo>
                    <a:pt x="132118" y="8788"/>
                    <a:pt x="91973" y="7188"/>
                    <a:pt x="0" y="0"/>
                  </a:cubicBezTo>
                  <a:cubicBezTo>
                    <a:pt x="12701" y="73466"/>
                    <a:pt x="-5636" y="194449"/>
                    <a:pt x="0" y="257597"/>
                  </a:cubicBezTo>
                  <a:close/>
                </a:path>
              </a:pathLst>
            </a:custGeom>
            <a:solidFill>
              <a:srgbClr val="0078D4"/>
            </a:solidFill>
            <a:ln w="0">
              <a:solidFill>
                <a:schemeClr val="tx1"/>
              </a:solidFill>
              <a:prstDash val="solid"/>
              <a:round/>
              <a:headEnd/>
              <a:tailEnd/>
              <a:extLst>
                <a:ext uri="{C807C97D-BFC1-408E-A445-0C87EB9F89A2}">
                  <ask:lineSketchStyleProps xmlns:ask="http://schemas.microsoft.com/office/drawing/2018/sketchyshapes" sd="1358092955">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3" name="Freeform 14">
              <a:extLst>
                <a:ext uri="{FF2B5EF4-FFF2-40B4-BE49-F238E27FC236}">
                  <a16:creationId xmlns:a16="http://schemas.microsoft.com/office/drawing/2014/main" id="{EA2BED25-F613-5D89-96A1-CAF553CE71C0}"/>
                </a:ext>
              </a:extLst>
            </p:cNvPr>
            <p:cNvSpPr>
              <a:spLocks/>
            </p:cNvSpPr>
            <p:nvPr/>
          </p:nvSpPr>
          <p:spPr bwMode="auto">
            <a:xfrm>
              <a:off x="2976788" y="3072101"/>
              <a:ext cx="197419" cy="257597"/>
            </a:xfrm>
            <a:custGeom>
              <a:avLst/>
              <a:gdLst>
                <a:gd name="connsiteX0" fmla="*/ 0 w 197419"/>
                <a:gd name="connsiteY0" fmla="*/ 257597 h 257597"/>
                <a:gd name="connsiteX1" fmla="*/ 0 w 197419"/>
                <a:gd name="connsiteY1" fmla="*/ 257597 h 257597"/>
                <a:gd name="connsiteX2" fmla="*/ 197419 w 197419"/>
                <a:gd name="connsiteY2" fmla="*/ 257597 h 257597"/>
                <a:gd name="connsiteX3" fmla="*/ 197419 w 197419"/>
                <a:gd name="connsiteY3" fmla="*/ 0 h 257597"/>
                <a:gd name="connsiteX4" fmla="*/ 0 w 197419"/>
                <a:gd name="connsiteY4" fmla="*/ 0 h 257597"/>
                <a:gd name="connsiteX5" fmla="*/ 0 w 197419"/>
                <a:gd name="connsiteY5" fmla="*/ 257597 h 25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19" h="257597" fill="none" extrusionOk="0">
                  <a:moveTo>
                    <a:pt x="0" y="257597"/>
                  </a:moveTo>
                  <a:lnTo>
                    <a:pt x="0" y="257597"/>
                  </a:lnTo>
                  <a:cubicBezTo>
                    <a:pt x="88888" y="263970"/>
                    <a:pt x="113427" y="254135"/>
                    <a:pt x="197419" y="257597"/>
                  </a:cubicBezTo>
                  <a:cubicBezTo>
                    <a:pt x="186128" y="146402"/>
                    <a:pt x="201418" y="101153"/>
                    <a:pt x="197419" y="0"/>
                  </a:cubicBezTo>
                  <a:cubicBezTo>
                    <a:pt x="154575" y="-9405"/>
                    <a:pt x="47187" y="4646"/>
                    <a:pt x="0" y="0"/>
                  </a:cubicBezTo>
                  <a:cubicBezTo>
                    <a:pt x="2827" y="125548"/>
                    <a:pt x="2845" y="179576"/>
                    <a:pt x="0" y="257597"/>
                  </a:cubicBezTo>
                  <a:close/>
                </a:path>
                <a:path w="197419" h="257597" stroke="0" extrusionOk="0">
                  <a:moveTo>
                    <a:pt x="0" y="257597"/>
                  </a:moveTo>
                  <a:lnTo>
                    <a:pt x="0" y="257597"/>
                  </a:lnTo>
                  <a:cubicBezTo>
                    <a:pt x="69595" y="261058"/>
                    <a:pt x="135352" y="265982"/>
                    <a:pt x="197419" y="257597"/>
                  </a:cubicBezTo>
                  <a:cubicBezTo>
                    <a:pt x="196959" y="158527"/>
                    <a:pt x="204624" y="127713"/>
                    <a:pt x="197419" y="0"/>
                  </a:cubicBezTo>
                  <a:cubicBezTo>
                    <a:pt x="152429" y="-608"/>
                    <a:pt x="73996" y="6055"/>
                    <a:pt x="0" y="0"/>
                  </a:cubicBezTo>
                  <a:cubicBezTo>
                    <a:pt x="-5899" y="53760"/>
                    <a:pt x="1001" y="201492"/>
                    <a:pt x="0" y="257597"/>
                  </a:cubicBezTo>
                  <a:close/>
                </a:path>
              </a:pathLst>
            </a:custGeom>
            <a:solidFill>
              <a:schemeClr val="bg1"/>
            </a:solidFill>
            <a:ln w="0">
              <a:solidFill>
                <a:schemeClr val="tx1"/>
              </a:solidFill>
              <a:prstDash val="solid"/>
              <a:round/>
              <a:headEnd/>
              <a:tailEnd/>
              <a:extLst>
                <a:ext uri="{C807C97D-BFC1-408E-A445-0C87EB9F89A2}">
                  <ask:lineSketchStyleProps xmlns:ask="http://schemas.microsoft.com/office/drawing/2018/sketchyshapes" sd="172148138">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4" name="Freeform 14">
              <a:extLst>
                <a:ext uri="{FF2B5EF4-FFF2-40B4-BE49-F238E27FC236}">
                  <a16:creationId xmlns:a16="http://schemas.microsoft.com/office/drawing/2014/main" id="{C043D15A-96F9-B4B5-23BB-309455217F56}"/>
                </a:ext>
              </a:extLst>
            </p:cNvPr>
            <p:cNvSpPr>
              <a:spLocks/>
            </p:cNvSpPr>
            <p:nvPr/>
          </p:nvSpPr>
          <p:spPr bwMode="auto">
            <a:xfrm>
              <a:off x="3298712" y="3075785"/>
              <a:ext cx="197420" cy="257597"/>
            </a:xfrm>
            <a:custGeom>
              <a:avLst/>
              <a:gdLst>
                <a:gd name="connsiteX0" fmla="*/ 0 w 197420"/>
                <a:gd name="connsiteY0" fmla="*/ 257597 h 257597"/>
                <a:gd name="connsiteX1" fmla="*/ 0 w 197420"/>
                <a:gd name="connsiteY1" fmla="*/ 257597 h 257597"/>
                <a:gd name="connsiteX2" fmla="*/ 197420 w 197420"/>
                <a:gd name="connsiteY2" fmla="*/ 257597 h 257597"/>
                <a:gd name="connsiteX3" fmla="*/ 197420 w 197420"/>
                <a:gd name="connsiteY3" fmla="*/ 0 h 257597"/>
                <a:gd name="connsiteX4" fmla="*/ 0 w 197420"/>
                <a:gd name="connsiteY4" fmla="*/ 0 h 257597"/>
                <a:gd name="connsiteX5" fmla="*/ 0 w 197420"/>
                <a:gd name="connsiteY5" fmla="*/ 257597 h 25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420" h="257597" fill="none" extrusionOk="0">
                  <a:moveTo>
                    <a:pt x="0" y="257597"/>
                  </a:moveTo>
                  <a:lnTo>
                    <a:pt x="0" y="257597"/>
                  </a:lnTo>
                  <a:cubicBezTo>
                    <a:pt x="39861" y="250156"/>
                    <a:pt x="114003" y="259078"/>
                    <a:pt x="197420" y="257597"/>
                  </a:cubicBezTo>
                  <a:cubicBezTo>
                    <a:pt x="184960" y="199051"/>
                    <a:pt x="208395" y="103560"/>
                    <a:pt x="197420" y="0"/>
                  </a:cubicBezTo>
                  <a:cubicBezTo>
                    <a:pt x="115692" y="2437"/>
                    <a:pt x="44822" y="2749"/>
                    <a:pt x="0" y="0"/>
                  </a:cubicBezTo>
                  <a:cubicBezTo>
                    <a:pt x="-447" y="52776"/>
                    <a:pt x="-1630" y="193346"/>
                    <a:pt x="0" y="257597"/>
                  </a:cubicBezTo>
                  <a:close/>
                </a:path>
                <a:path w="197420" h="257597" stroke="0" extrusionOk="0">
                  <a:moveTo>
                    <a:pt x="0" y="257597"/>
                  </a:moveTo>
                  <a:lnTo>
                    <a:pt x="0" y="257597"/>
                  </a:lnTo>
                  <a:cubicBezTo>
                    <a:pt x="47295" y="249752"/>
                    <a:pt x="122968" y="265111"/>
                    <a:pt x="197420" y="257597"/>
                  </a:cubicBezTo>
                  <a:cubicBezTo>
                    <a:pt x="186786" y="193093"/>
                    <a:pt x="206958" y="83776"/>
                    <a:pt x="197420" y="0"/>
                  </a:cubicBezTo>
                  <a:cubicBezTo>
                    <a:pt x="114570" y="4763"/>
                    <a:pt x="61571" y="7027"/>
                    <a:pt x="0" y="0"/>
                  </a:cubicBezTo>
                  <a:cubicBezTo>
                    <a:pt x="-9462" y="54172"/>
                    <a:pt x="-7059" y="146937"/>
                    <a:pt x="0" y="257597"/>
                  </a:cubicBezTo>
                  <a:close/>
                </a:path>
              </a:pathLst>
            </a:custGeom>
            <a:solidFill>
              <a:schemeClr val="tx1"/>
            </a:solidFill>
            <a:ln w="0">
              <a:solidFill>
                <a:schemeClr val="tx1"/>
              </a:solidFill>
              <a:prstDash val="solid"/>
              <a:round/>
              <a:headEnd/>
              <a:tailEnd/>
              <a:extLst>
                <a:ext uri="{C807C97D-BFC1-408E-A445-0C87EB9F89A2}">
                  <ask:lineSketchStyleProps xmlns:ask="http://schemas.microsoft.com/office/drawing/2018/sketchyshapes" sd="2597845658">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6CAE4F82-7A3E-7AD8-1D6C-D053A2551A7D}"/>
                </a:ext>
              </a:extLst>
            </p:cNvPr>
            <p:cNvSpPr>
              <a:spLocks/>
            </p:cNvSpPr>
            <p:nvPr/>
          </p:nvSpPr>
          <p:spPr bwMode="auto">
            <a:xfrm>
              <a:off x="2594769" y="3994090"/>
              <a:ext cx="914400" cy="73152"/>
            </a:xfrm>
            <a:custGeom>
              <a:avLst/>
              <a:gdLst>
                <a:gd name="connsiteX0" fmla="*/ 0 w 914400"/>
                <a:gd name="connsiteY0" fmla="*/ 0 h 73152"/>
                <a:gd name="connsiteX1" fmla="*/ 0 w 914400"/>
                <a:gd name="connsiteY1" fmla="*/ 0 h 73152"/>
                <a:gd name="connsiteX2" fmla="*/ 0 w 914400"/>
                <a:gd name="connsiteY2" fmla="*/ 73152 h 73152"/>
                <a:gd name="connsiteX3" fmla="*/ 457200 w 914400"/>
                <a:gd name="connsiteY3" fmla="*/ 73152 h 73152"/>
                <a:gd name="connsiteX4" fmla="*/ 914400 w 914400"/>
                <a:gd name="connsiteY4" fmla="*/ 73152 h 73152"/>
                <a:gd name="connsiteX5" fmla="*/ 914400 w 914400"/>
                <a:gd name="connsiteY5" fmla="*/ 73152 h 73152"/>
                <a:gd name="connsiteX6" fmla="*/ 914400 w 914400"/>
                <a:gd name="connsiteY6" fmla="*/ 0 h 73152"/>
                <a:gd name="connsiteX7" fmla="*/ 457200 w 914400"/>
                <a:gd name="connsiteY7" fmla="*/ 0 h 73152"/>
                <a:gd name="connsiteX8" fmla="*/ 0 w 914400"/>
                <a:gd name="connsiteY8" fmla="*/ 0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73152" fill="none" extrusionOk="0">
                  <a:moveTo>
                    <a:pt x="0" y="0"/>
                  </a:moveTo>
                  <a:lnTo>
                    <a:pt x="0" y="0"/>
                  </a:lnTo>
                  <a:cubicBezTo>
                    <a:pt x="-2114" y="22544"/>
                    <a:pt x="-1630" y="40734"/>
                    <a:pt x="0" y="73152"/>
                  </a:cubicBezTo>
                  <a:cubicBezTo>
                    <a:pt x="166904" y="69089"/>
                    <a:pt x="290223" y="56810"/>
                    <a:pt x="457200" y="73152"/>
                  </a:cubicBezTo>
                  <a:cubicBezTo>
                    <a:pt x="624177" y="89494"/>
                    <a:pt x="820505" y="68145"/>
                    <a:pt x="914400" y="73152"/>
                  </a:cubicBezTo>
                  <a:lnTo>
                    <a:pt x="914400" y="73152"/>
                  </a:lnTo>
                  <a:cubicBezTo>
                    <a:pt x="915033" y="55521"/>
                    <a:pt x="916764" y="35432"/>
                    <a:pt x="914400" y="0"/>
                  </a:cubicBezTo>
                  <a:cubicBezTo>
                    <a:pt x="765920" y="-7115"/>
                    <a:pt x="574885" y="-1804"/>
                    <a:pt x="457200" y="0"/>
                  </a:cubicBezTo>
                  <a:cubicBezTo>
                    <a:pt x="339515" y="1804"/>
                    <a:pt x="134799" y="9224"/>
                    <a:pt x="0" y="0"/>
                  </a:cubicBezTo>
                  <a:close/>
                </a:path>
                <a:path w="914400" h="73152" stroke="0" extrusionOk="0">
                  <a:moveTo>
                    <a:pt x="0" y="0"/>
                  </a:moveTo>
                  <a:lnTo>
                    <a:pt x="0" y="0"/>
                  </a:lnTo>
                  <a:cubicBezTo>
                    <a:pt x="1523" y="17489"/>
                    <a:pt x="3282" y="38176"/>
                    <a:pt x="0" y="73152"/>
                  </a:cubicBezTo>
                  <a:cubicBezTo>
                    <a:pt x="136655" y="93790"/>
                    <a:pt x="263695" y="83306"/>
                    <a:pt x="466344" y="73152"/>
                  </a:cubicBezTo>
                  <a:cubicBezTo>
                    <a:pt x="668993" y="62998"/>
                    <a:pt x="759492" y="67187"/>
                    <a:pt x="914400" y="73152"/>
                  </a:cubicBezTo>
                  <a:lnTo>
                    <a:pt x="914400" y="73152"/>
                  </a:lnTo>
                  <a:cubicBezTo>
                    <a:pt x="911899" y="49942"/>
                    <a:pt x="911539" y="34428"/>
                    <a:pt x="914400" y="0"/>
                  </a:cubicBezTo>
                  <a:cubicBezTo>
                    <a:pt x="744679" y="-6565"/>
                    <a:pt x="645930" y="-23239"/>
                    <a:pt x="438912" y="0"/>
                  </a:cubicBezTo>
                  <a:cubicBezTo>
                    <a:pt x="231894" y="23239"/>
                    <a:pt x="158025" y="-16794"/>
                    <a:pt x="0" y="0"/>
                  </a:cubicBezTo>
                  <a:close/>
                </a:path>
              </a:pathLst>
            </a:custGeom>
            <a:solidFill>
              <a:schemeClr val="tx1"/>
            </a:solidFill>
            <a:ln w="0">
              <a:solidFill>
                <a:schemeClr val="tx1"/>
              </a:solidFill>
              <a:prstDash val="solid"/>
              <a:round/>
              <a:headEnd/>
              <a:tailEnd/>
              <a:extLst>
                <a:ext uri="{C807C97D-BFC1-408E-A445-0C87EB9F89A2}">
                  <ask:lineSketchStyleProps xmlns:ask="http://schemas.microsoft.com/office/drawing/2018/sketchyshapes" sd="4032893894">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k:type>
                      <ask:lineSketchFreehand/>
                    </ask:type>
                  </ask:lineSketchStyleProps>
                </a:ext>
              </a:extLst>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D7F905B-B349-E8D2-6677-91F0E8656497}"/>
              </a:ext>
            </a:extLst>
          </p:cNvPr>
          <p:cNvGrpSpPr/>
          <p:nvPr/>
        </p:nvGrpSpPr>
        <p:grpSpPr>
          <a:xfrm>
            <a:off x="1208314" y="4214439"/>
            <a:ext cx="9601200" cy="273034"/>
            <a:chOff x="420873" y="4331002"/>
            <a:chExt cx="11329699" cy="606722"/>
          </a:xfrm>
          <a:solidFill>
            <a:srgbClr val="D59DFF"/>
          </a:solidFill>
        </p:grpSpPr>
        <p:sp>
          <p:nvSpPr>
            <p:cNvPr id="95" name="Rectangle 94">
              <a:extLst>
                <a:ext uri="{FF2B5EF4-FFF2-40B4-BE49-F238E27FC236}">
                  <a16:creationId xmlns:a16="http://schemas.microsoft.com/office/drawing/2014/main" id="{F3BBBBC7-5860-E8F5-6A87-66B26052DC42}"/>
                </a:ext>
              </a:extLst>
            </p:cNvPr>
            <p:cNvSpPr/>
            <p:nvPr/>
          </p:nvSpPr>
          <p:spPr>
            <a:xfrm>
              <a:off x="420873" y="4331002"/>
              <a:ext cx="11329699" cy="606722"/>
            </a:xfrm>
            <a:custGeom>
              <a:avLst/>
              <a:gdLst>
                <a:gd name="connsiteX0" fmla="*/ 0 w 11329699"/>
                <a:gd name="connsiteY0" fmla="*/ 0 h 606722"/>
                <a:gd name="connsiteX1" fmla="*/ 326562 w 11329699"/>
                <a:gd name="connsiteY1" fmla="*/ 0 h 606722"/>
                <a:gd name="connsiteX2" fmla="*/ 766421 w 11329699"/>
                <a:gd name="connsiteY2" fmla="*/ 0 h 606722"/>
                <a:gd name="connsiteX3" fmla="*/ 1092983 w 11329699"/>
                <a:gd name="connsiteY3" fmla="*/ 0 h 606722"/>
                <a:gd name="connsiteX4" fmla="*/ 1986030 w 11329699"/>
                <a:gd name="connsiteY4" fmla="*/ 0 h 606722"/>
                <a:gd name="connsiteX5" fmla="*/ 2765779 w 11329699"/>
                <a:gd name="connsiteY5" fmla="*/ 0 h 606722"/>
                <a:gd name="connsiteX6" fmla="*/ 3658826 w 11329699"/>
                <a:gd name="connsiteY6" fmla="*/ 0 h 606722"/>
                <a:gd name="connsiteX7" fmla="*/ 4325279 w 11329699"/>
                <a:gd name="connsiteY7" fmla="*/ 0 h 606722"/>
                <a:gd name="connsiteX8" fmla="*/ 4991732 w 11329699"/>
                <a:gd name="connsiteY8" fmla="*/ 0 h 606722"/>
                <a:gd name="connsiteX9" fmla="*/ 5771482 w 11329699"/>
                <a:gd name="connsiteY9" fmla="*/ 0 h 606722"/>
                <a:gd name="connsiteX10" fmla="*/ 6437935 w 11329699"/>
                <a:gd name="connsiteY10" fmla="*/ 0 h 606722"/>
                <a:gd name="connsiteX11" fmla="*/ 6764497 w 11329699"/>
                <a:gd name="connsiteY11" fmla="*/ 0 h 606722"/>
                <a:gd name="connsiteX12" fmla="*/ 7657544 w 11329699"/>
                <a:gd name="connsiteY12" fmla="*/ 0 h 606722"/>
                <a:gd name="connsiteX13" fmla="*/ 8550590 w 11329699"/>
                <a:gd name="connsiteY13" fmla="*/ 0 h 606722"/>
                <a:gd name="connsiteX14" fmla="*/ 9330340 w 11329699"/>
                <a:gd name="connsiteY14" fmla="*/ 0 h 606722"/>
                <a:gd name="connsiteX15" fmla="*/ 9996793 w 11329699"/>
                <a:gd name="connsiteY15" fmla="*/ 0 h 606722"/>
                <a:gd name="connsiteX16" fmla="*/ 10549949 w 11329699"/>
                <a:gd name="connsiteY16" fmla="*/ 0 h 606722"/>
                <a:gd name="connsiteX17" fmla="*/ 11329699 w 11329699"/>
                <a:gd name="connsiteY17" fmla="*/ 0 h 606722"/>
                <a:gd name="connsiteX18" fmla="*/ 11329699 w 11329699"/>
                <a:gd name="connsiteY18" fmla="*/ 606722 h 606722"/>
                <a:gd name="connsiteX19" fmla="*/ 10549949 w 11329699"/>
                <a:gd name="connsiteY19" fmla="*/ 606722 h 606722"/>
                <a:gd name="connsiteX20" fmla="*/ 10223387 w 11329699"/>
                <a:gd name="connsiteY20" fmla="*/ 606722 h 606722"/>
                <a:gd name="connsiteX21" fmla="*/ 9670231 w 11329699"/>
                <a:gd name="connsiteY21" fmla="*/ 606722 h 606722"/>
                <a:gd name="connsiteX22" fmla="*/ 9003778 w 11329699"/>
                <a:gd name="connsiteY22" fmla="*/ 606722 h 606722"/>
                <a:gd name="connsiteX23" fmla="*/ 8110732 w 11329699"/>
                <a:gd name="connsiteY23" fmla="*/ 606722 h 606722"/>
                <a:gd name="connsiteX24" fmla="*/ 7557576 w 11329699"/>
                <a:gd name="connsiteY24" fmla="*/ 606722 h 606722"/>
                <a:gd name="connsiteX25" fmla="*/ 6664529 w 11329699"/>
                <a:gd name="connsiteY25" fmla="*/ 606722 h 606722"/>
                <a:gd name="connsiteX26" fmla="*/ 5771482 w 11329699"/>
                <a:gd name="connsiteY26" fmla="*/ 606722 h 606722"/>
                <a:gd name="connsiteX27" fmla="*/ 5444920 w 11329699"/>
                <a:gd name="connsiteY27" fmla="*/ 606722 h 606722"/>
                <a:gd name="connsiteX28" fmla="*/ 5005061 w 11329699"/>
                <a:gd name="connsiteY28" fmla="*/ 606722 h 606722"/>
                <a:gd name="connsiteX29" fmla="*/ 4225311 w 11329699"/>
                <a:gd name="connsiteY29" fmla="*/ 606722 h 606722"/>
                <a:gd name="connsiteX30" fmla="*/ 3558858 w 11329699"/>
                <a:gd name="connsiteY30" fmla="*/ 606722 h 606722"/>
                <a:gd name="connsiteX31" fmla="*/ 3232296 w 11329699"/>
                <a:gd name="connsiteY31" fmla="*/ 606722 h 606722"/>
                <a:gd name="connsiteX32" fmla="*/ 2565844 w 11329699"/>
                <a:gd name="connsiteY32" fmla="*/ 606722 h 606722"/>
                <a:gd name="connsiteX33" fmla="*/ 2239282 w 11329699"/>
                <a:gd name="connsiteY33" fmla="*/ 606722 h 606722"/>
                <a:gd name="connsiteX34" fmla="*/ 1346235 w 11329699"/>
                <a:gd name="connsiteY34" fmla="*/ 606722 h 606722"/>
                <a:gd name="connsiteX35" fmla="*/ 679782 w 11329699"/>
                <a:gd name="connsiteY35" fmla="*/ 606722 h 606722"/>
                <a:gd name="connsiteX36" fmla="*/ 0 w 11329699"/>
                <a:gd name="connsiteY36" fmla="*/ 606722 h 606722"/>
                <a:gd name="connsiteX37" fmla="*/ 0 w 11329699"/>
                <a:gd name="connsiteY3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29699" h="606722" fill="none" extrusionOk="0">
                  <a:moveTo>
                    <a:pt x="0" y="0"/>
                  </a:moveTo>
                  <a:cubicBezTo>
                    <a:pt x="138172" y="4745"/>
                    <a:pt x="194507" y="-11746"/>
                    <a:pt x="326562" y="0"/>
                  </a:cubicBezTo>
                  <a:cubicBezTo>
                    <a:pt x="458617" y="11746"/>
                    <a:pt x="647184" y="-21772"/>
                    <a:pt x="766421" y="0"/>
                  </a:cubicBezTo>
                  <a:cubicBezTo>
                    <a:pt x="885658" y="21772"/>
                    <a:pt x="958972" y="-7697"/>
                    <a:pt x="1092983" y="0"/>
                  </a:cubicBezTo>
                  <a:cubicBezTo>
                    <a:pt x="1226994" y="7697"/>
                    <a:pt x="1782732" y="-1706"/>
                    <a:pt x="1986030" y="0"/>
                  </a:cubicBezTo>
                  <a:cubicBezTo>
                    <a:pt x="2189328" y="1706"/>
                    <a:pt x="2457159" y="-5524"/>
                    <a:pt x="2765779" y="0"/>
                  </a:cubicBezTo>
                  <a:cubicBezTo>
                    <a:pt x="3074399" y="5524"/>
                    <a:pt x="3407073" y="-20558"/>
                    <a:pt x="3658826" y="0"/>
                  </a:cubicBezTo>
                  <a:cubicBezTo>
                    <a:pt x="3910579" y="20558"/>
                    <a:pt x="4183469" y="-27073"/>
                    <a:pt x="4325279" y="0"/>
                  </a:cubicBezTo>
                  <a:cubicBezTo>
                    <a:pt x="4467089" y="27073"/>
                    <a:pt x="4775065" y="2119"/>
                    <a:pt x="4991732" y="0"/>
                  </a:cubicBezTo>
                  <a:cubicBezTo>
                    <a:pt x="5208399" y="-2119"/>
                    <a:pt x="5430938" y="15568"/>
                    <a:pt x="5771482" y="0"/>
                  </a:cubicBezTo>
                  <a:cubicBezTo>
                    <a:pt x="6112026" y="-15568"/>
                    <a:pt x="6256781" y="-11254"/>
                    <a:pt x="6437935" y="0"/>
                  </a:cubicBezTo>
                  <a:cubicBezTo>
                    <a:pt x="6619089" y="11254"/>
                    <a:pt x="6697641" y="-8084"/>
                    <a:pt x="6764497" y="0"/>
                  </a:cubicBezTo>
                  <a:cubicBezTo>
                    <a:pt x="6831353" y="8084"/>
                    <a:pt x="7324556" y="-31756"/>
                    <a:pt x="7657544" y="0"/>
                  </a:cubicBezTo>
                  <a:cubicBezTo>
                    <a:pt x="7990532" y="31756"/>
                    <a:pt x="8184232" y="21844"/>
                    <a:pt x="8550590" y="0"/>
                  </a:cubicBezTo>
                  <a:cubicBezTo>
                    <a:pt x="8916948" y="-21844"/>
                    <a:pt x="9032508" y="18490"/>
                    <a:pt x="9330340" y="0"/>
                  </a:cubicBezTo>
                  <a:cubicBezTo>
                    <a:pt x="9628172" y="-18490"/>
                    <a:pt x="9787024" y="26258"/>
                    <a:pt x="9996793" y="0"/>
                  </a:cubicBezTo>
                  <a:cubicBezTo>
                    <a:pt x="10206562" y="-26258"/>
                    <a:pt x="10336542" y="-4433"/>
                    <a:pt x="10549949" y="0"/>
                  </a:cubicBezTo>
                  <a:cubicBezTo>
                    <a:pt x="10763356" y="4433"/>
                    <a:pt x="11149295" y="-659"/>
                    <a:pt x="11329699" y="0"/>
                  </a:cubicBezTo>
                  <a:cubicBezTo>
                    <a:pt x="11347690" y="240989"/>
                    <a:pt x="11328592" y="345557"/>
                    <a:pt x="11329699" y="606722"/>
                  </a:cubicBezTo>
                  <a:cubicBezTo>
                    <a:pt x="11111870" y="636381"/>
                    <a:pt x="10745583" y="575641"/>
                    <a:pt x="10549949" y="606722"/>
                  </a:cubicBezTo>
                  <a:cubicBezTo>
                    <a:pt x="10354315" y="637804"/>
                    <a:pt x="10298673" y="604271"/>
                    <a:pt x="10223387" y="606722"/>
                  </a:cubicBezTo>
                  <a:cubicBezTo>
                    <a:pt x="10148101" y="609173"/>
                    <a:pt x="9801369" y="595181"/>
                    <a:pt x="9670231" y="606722"/>
                  </a:cubicBezTo>
                  <a:cubicBezTo>
                    <a:pt x="9539093" y="618263"/>
                    <a:pt x="9206918" y="620351"/>
                    <a:pt x="9003778" y="606722"/>
                  </a:cubicBezTo>
                  <a:cubicBezTo>
                    <a:pt x="8800638" y="593093"/>
                    <a:pt x="8393599" y="650483"/>
                    <a:pt x="8110732" y="606722"/>
                  </a:cubicBezTo>
                  <a:cubicBezTo>
                    <a:pt x="7827865" y="562961"/>
                    <a:pt x="7756374" y="628963"/>
                    <a:pt x="7557576" y="606722"/>
                  </a:cubicBezTo>
                  <a:cubicBezTo>
                    <a:pt x="7358778" y="584481"/>
                    <a:pt x="6896492" y="602562"/>
                    <a:pt x="6664529" y="606722"/>
                  </a:cubicBezTo>
                  <a:cubicBezTo>
                    <a:pt x="6432566" y="610882"/>
                    <a:pt x="6020321" y="597775"/>
                    <a:pt x="5771482" y="606722"/>
                  </a:cubicBezTo>
                  <a:cubicBezTo>
                    <a:pt x="5522643" y="615669"/>
                    <a:pt x="5573905" y="618766"/>
                    <a:pt x="5444920" y="606722"/>
                  </a:cubicBezTo>
                  <a:cubicBezTo>
                    <a:pt x="5315935" y="594678"/>
                    <a:pt x="5112183" y="585378"/>
                    <a:pt x="5005061" y="606722"/>
                  </a:cubicBezTo>
                  <a:cubicBezTo>
                    <a:pt x="4897939" y="628066"/>
                    <a:pt x="4610471" y="637056"/>
                    <a:pt x="4225311" y="606722"/>
                  </a:cubicBezTo>
                  <a:cubicBezTo>
                    <a:pt x="3840151" y="576389"/>
                    <a:pt x="3703385" y="617426"/>
                    <a:pt x="3558858" y="606722"/>
                  </a:cubicBezTo>
                  <a:cubicBezTo>
                    <a:pt x="3414331" y="596018"/>
                    <a:pt x="3366384" y="599484"/>
                    <a:pt x="3232296" y="606722"/>
                  </a:cubicBezTo>
                  <a:cubicBezTo>
                    <a:pt x="3098208" y="613960"/>
                    <a:pt x="2700710" y="608022"/>
                    <a:pt x="2565844" y="606722"/>
                  </a:cubicBezTo>
                  <a:cubicBezTo>
                    <a:pt x="2430978" y="605422"/>
                    <a:pt x="2338114" y="607648"/>
                    <a:pt x="2239282" y="606722"/>
                  </a:cubicBezTo>
                  <a:cubicBezTo>
                    <a:pt x="2140450" y="605796"/>
                    <a:pt x="1651344" y="646500"/>
                    <a:pt x="1346235" y="606722"/>
                  </a:cubicBezTo>
                  <a:cubicBezTo>
                    <a:pt x="1041126" y="566944"/>
                    <a:pt x="820912" y="581303"/>
                    <a:pt x="679782" y="606722"/>
                  </a:cubicBezTo>
                  <a:cubicBezTo>
                    <a:pt x="538652" y="632141"/>
                    <a:pt x="189930" y="626934"/>
                    <a:pt x="0" y="606722"/>
                  </a:cubicBezTo>
                  <a:cubicBezTo>
                    <a:pt x="-7794" y="480027"/>
                    <a:pt x="28642" y="159662"/>
                    <a:pt x="0" y="0"/>
                  </a:cubicBezTo>
                  <a:close/>
                </a:path>
                <a:path w="11329699" h="606722" stroke="0" extrusionOk="0">
                  <a:moveTo>
                    <a:pt x="0" y="0"/>
                  </a:moveTo>
                  <a:cubicBezTo>
                    <a:pt x="113462" y="-13656"/>
                    <a:pt x="436205" y="-3337"/>
                    <a:pt x="553156" y="0"/>
                  </a:cubicBezTo>
                  <a:cubicBezTo>
                    <a:pt x="670107" y="3337"/>
                    <a:pt x="907170" y="31548"/>
                    <a:pt x="1219609" y="0"/>
                  </a:cubicBezTo>
                  <a:cubicBezTo>
                    <a:pt x="1532048" y="-31548"/>
                    <a:pt x="1728132" y="-4997"/>
                    <a:pt x="1886062" y="0"/>
                  </a:cubicBezTo>
                  <a:cubicBezTo>
                    <a:pt x="2043992" y="4997"/>
                    <a:pt x="2159592" y="-20353"/>
                    <a:pt x="2325921" y="0"/>
                  </a:cubicBezTo>
                  <a:cubicBezTo>
                    <a:pt x="2492250" y="20353"/>
                    <a:pt x="2905178" y="885"/>
                    <a:pt x="3218967" y="0"/>
                  </a:cubicBezTo>
                  <a:cubicBezTo>
                    <a:pt x="3532756" y="-885"/>
                    <a:pt x="3555145" y="20071"/>
                    <a:pt x="3658826" y="0"/>
                  </a:cubicBezTo>
                  <a:cubicBezTo>
                    <a:pt x="3762507" y="-20071"/>
                    <a:pt x="4135912" y="-5517"/>
                    <a:pt x="4325279" y="0"/>
                  </a:cubicBezTo>
                  <a:cubicBezTo>
                    <a:pt x="4514646" y="5517"/>
                    <a:pt x="4844362" y="-28840"/>
                    <a:pt x="5105029" y="0"/>
                  </a:cubicBezTo>
                  <a:cubicBezTo>
                    <a:pt x="5365696" y="28840"/>
                    <a:pt x="5537000" y="-12049"/>
                    <a:pt x="5771482" y="0"/>
                  </a:cubicBezTo>
                  <a:cubicBezTo>
                    <a:pt x="6005964" y="12049"/>
                    <a:pt x="6381151" y="29441"/>
                    <a:pt x="6664529" y="0"/>
                  </a:cubicBezTo>
                  <a:cubicBezTo>
                    <a:pt x="6947907" y="-29441"/>
                    <a:pt x="7123262" y="23733"/>
                    <a:pt x="7330982" y="0"/>
                  </a:cubicBezTo>
                  <a:cubicBezTo>
                    <a:pt x="7538702" y="-23733"/>
                    <a:pt x="7670235" y="27687"/>
                    <a:pt x="7997435" y="0"/>
                  </a:cubicBezTo>
                  <a:cubicBezTo>
                    <a:pt x="8324635" y="-27687"/>
                    <a:pt x="8525005" y="-41843"/>
                    <a:pt x="8890481" y="0"/>
                  </a:cubicBezTo>
                  <a:cubicBezTo>
                    <a:pt x="9255957" y="41843"/>
                    <a:pt x="9375162" y="18127"/>
                    <a:pt x="9556934" y="0"/>
                  </a:cubicBezTo>
                  <a:cubicBezTo>
                    <a:pt x="9738706" y="-18127"/>
                    <a:pt x="9923393" y="-22001"/>
                    <a:pt x="10110090" y="0"/>
                  </a:cubicBezTo>
                  <a:cubicBezTo>
                    <a:pt x="10296787" y="22001"/>
                    <a:pt x="10512456" y="-14517"/>
                    <a:pt x="10663246" y="0"/>
                  </a:cubicBezTo>
                  <a:cubicBezTo>
                    <a:pt x="10814036" y="14517"/>
                    <a:pt x="11022608" y="29718"/>
                    <a:pt x="11329699" y="0"/>
                  </a:cubicBezTo>
                  <a:cubicBezTo>
                    <a:pt x="11339592" y="251179"/>
                    <a:pt x="11349905" y="432370"/>
                    <a:pt x="11329699" y="606722"/>
                  </a:cubicBezTo>
                  <a:cubicBezTo>
                    <a:pt x="11190384" y="607108"/>
                    <a:pt x="11143211" y="610807"/>
                    <a:pt x="11003137" y="606722"/>
                  </a:cubicBezTo>
                  <a:cubicBezTo>
                    <a:pt x="10863063" y="602637"/>
                    <a:pt x="10487572" y="581322"/>
                    <a:pt x="10223387" y="606722"/>
                  </a:cubicBezTo>
                  <a:cubicBezTo>
                    <a:pt x="9959202" y="632123"/>
                    <a:pt x="10044520" y="593656"/>
                    <a:pt x="9896825" y="606722"/>
                  </a:cubicBezTo>
                  <a:cubicBezTo>
                    <a:pt x="9749130" y="619788"/>
                    <a:pt x="9502432" y="585227"/>
                    <a:pt x="9343669" y="606722"/>
                  </a:cubicBezTo>
                  <a:cubicBezTo>
                    <a:pt x="9184906" y="628217"/>
                    <a:pt x="9113271" y="613940"/>
                    <a:pt x="9017107" y="606722"/>
                  </a:cubicBezTo>
                  <a:cubicBezTo>
                    <a:pt x="8920943" y="599504"/>
                    <a:pt x="8772115" y="607476"/>
                    <a:pt x="8690546" y="606722"/>
                  </a:cubicBezTo>
                  <a:cubicBezTo>
                    <a:pt x="8608977" y="605968"/>
                    <a:pt x="8069744" y="603771"/>
                    <a:pt x="7797499" y="606722"/>
                  </a:cubicBezTo>
                  <a:cubicBezTo>
                    <a:pt x="7525254" y="609673"/>
                    <a:pt x="7383464" y="621101"/>
                    <a:pt x="7244343" y="606722"/>
                  </a:cubicBezTo>
                  <a:cubicBezTo>
                    <a:pt x="7105222" y="592343"/>
                    <a:pt x="6714324" y="627558"/>
                    <a:pt x="6351296" y="606722"/>
                  </a:cubicBezTo>
                  <a:cubicBezTo>
                    <a:pt x="5988268" y="585886"/>
                    <a:pt x="6037229" y="621732"/>
                    <a:pt x="5911437" y="606722"/>
                  </a:cubicBezTo>
                  <a:cubicBezTo>
                    <a:pt x="5785645" y="591712"/>
                    <a:pt x="5576799" y="627858"/>
                    <a:pt x="5471578" y="606722"/>
                  </a:cubicBezTo>
                  <a:cubicBezTo>
                    <a:pt x="5366357" y="585586"/>
                    <a:pt x="5205723" y="603422"/>
                    <a:pt x="5031719" y="606722"/>
                  </a:cubicBezTo>
                  <a:cubicBezTo>
                    <a:pt x="4857715" y="610022"/>
                    <a:pt x="4845006" y="614203"/>
                    <a:pt x="4705157" y="606722"/>
                  </a:cubicBezTo>
                  <a:cubicBezTo>
                    <a:pt x="4565308" y="599241"/>
                    <a:pt x="4139178" y="573497"/>
                    <a:pt x="3812110" y="606722"/>
                  </a:cubicBezTo>
                  <a:cubicBezTo>
                    <a:pt x="3485042" y="639947"/>
                    <a:pt x="3522693" y="619177"/>
                    <a:pt x="3372252" y="606722"/>
                  </a:cubicBezTo>
                  <a:cubicBezTo>
                    <a:pt x="3221811" y="594267"/>
                    <a:pt x="2966026" y="596685"/>
                    <a:pt x="2819096" y="606722"/>
                  </a:cubicBezTo>
                  <a:cubicBezTo>
                    <a:pt x="2672166" y="616759"/>
                    <a:pt x="2581757" y="593359"/>
                    <a:pt x="2379237" y="606722"/>
                  </a:cubicBezTo>
                  <a:cubicBezTo>
                    <a:pt x="2176717" y="620085"/>
                    <a:pt x="2065528" y="603509"/>
                    <a:pt x="1939378" y="606722"/>
                  </a:cubicBezTo>
                  <a:cubicBezTo>
                    <a:pt x="1813228" y="609935"/>
                    <a:pt x="1530536" y="610497"/>
                    <a:pt x="1386222" y="606722"/>
                  </a:cubicBezTo>
                  <a:cubicBezTo>
                    <a:pt x="1241908" y="602947"/>
                    <a:pt x="1162390" y="601159"/>
                    <a:pt x="1059660" y="606722"/>
                  </a:cubicBezTo>
                  <a:cubicBezTo>
                    <a:pt x="956930" y="612285"/>
                    <a:pt x="818920" y="600394"/>
                    <a:pt x="733098" y="606722"/>
                  </a:cubicBezTo>
                  <a:cubicBezTo>
                    <a:pt x="647276" y="613050"/>
                    <a:pt x="300620" y="607774"/>
                    <a:pt x="0" y="606722"/>
                  </a:cubicBezTo>
                  <a:cubicBezTo>
                    <a:pt x="-17892" y="397357"/>
                    <a:pt x="10983" y="255229"/>
                    <a:pt x="0" y="0"/>
                  </a:cubicBezTo>
                  <a:close/>
                </a:path>
              </a:pathLst>
            </a:custGeom>
            <a:grpFill/>
            <a:ln>
              <a:solidFill>
                <a:schemeClr val="tx1"/>
              </a:solidFill>
              <a:extLst>
                <a:ext uri="{C807C97D-BFC1-408E-A445-0C87EB9F89A2}">
                  <ask:lineSketchStyleProps xmlns:ask="http://schemas.microsoft.com/office/drawing/2018/sketchyshapes" sd="142559485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itle 1">
              <a:extLst>
                <a:ext uri="{FF2B5EF4-FFF2-40B4-BE49-F238E27FC236}">
                  <a16:creationId xmlns:a16="http://schemas.microsoft.com/office/drawing/2014/main" id="{59831EA4-3634-2F23-9570-0952A7593418}"/>
                </a:ext>
              </a:extLst>
            </p:cNvPr>
            <p:cNvSpPr txBox="1">
              <a:spLocks/>
            </p:cNvSpPr>
            <p:nvPr/>
          </p:nvSpPr>
          <p:spPr>
            <a:xfrm>
              <a:off x="3237368" y="4403850"/>
              <a:ext cx="5568043" cy="521601"/>
            </a:xfrm>
            <a:custGeom>
              <a:avLst/>
              <a:gdLst>
                <a:gd name="connsiteX0" fmla="*/ 0 w 5568043"/>
                <a:gd name="connsiteY0" fmla="*/ 0 h 521601"/>
                <a:gd name="connsiteX1" fmla="*/ 696005 w 5568043"/>
                <a:gd name="connsiteY1" fmla="*/ 0 h 521601"/>
                <a:gd name="connsiteX2" fmla="*/ 1224969 w 5568043"/>
                <a:gd name="connsiteY2" fmla="*/ 0 h 521601"/>
                <a:gd name="connsiteX3" fmla="*/ 1920975 w 5568043"/>
                <a:gd name="connsiteY3" fmla="*/ 0 h 521601"/>
                <a:gd name="connsiteX4" fmla="*/ 2616980 w 5568043"/>
                <a:gd name="connsiteY4" fmla="*/ 0 h 521601"/>
                <a:gd name="connsiteX5" fmla="*/ 3257305 w 5568043"/>
                <a:gd name="connsiteY5" fmla="*/ 0 h 521601"/>
                <a:gd name="connsiteX6" fmla="*/ 3953311 w 5568043"/>
                <a:gd name="connsiteY6" fmla="*/ 0 h 521601"/>
                <a:gd name="connsiteX7" fmla="*/ 4704996 w 5568043"/>
                <a:gd name="connsiteY7" fmla="*/ 0 h 521601"/>
                <a:gd name="connsiteX8" fmla="*/ 5568043 w 5568043"/>
                <a:gd name="connsiteY8" fmla="*/ 0 h 521601"/>
                <a:gd name="connsiteX9" fmla="*/ 5568043 w 5568043"/>
                <a:gd name="connsiteY9" fmla="*/ 521601 h 521601"/>
                <a:gd name="connsiteX10" fmla="*/ 4983398 w 5568043"/>
                <a:gd name="connsiteY10" fmla="*/ 521601 h 521601"/>
                <a:gd name="connsiteX11" fmla="*/ 4343074 w 5568043"/>
                <a:gd name="connsiteY11" fmla="*/ 521601 h 521601"/>
                <a:gd name="connsiteX12" fmla="*/ 3814109 w 5568043"/>
                <a:gd name="connsiteY12" fmla="*/ 521601 h 521601"/>
                <a:gd name="connsiteX13" fmla="*/ 3229465 w 5568043"/>
                <a:gd name="connsiteY13" fmla="*/ 521601 h 521601"/>
                <a:gd name="connsiteX14" fmla="*/ 2589140 w 5568043"/>
                <a:gd name="connsiteY14" fmla="*/ 521601 h 521601"/>
                <a:gd name="connsiteX15" fmla="*/ 2060176 w 5568043"/>
                <a:gd name="connsiteY15" fmla="*/ 521601 h 521601"/>
                <a:gd name="connsiteX16" fmla="*/ 1308490 w 5568043"/>
                <a:gd name="connsiteY16" fmla="*/ 521601 h 521601"/>
                <a:gd name="connsiteX17" fmla="*/ 779526 w 5568043"/>
                <a:gd name="connsiteY17" fmla="*/ 521601 h 521601"/>
                <a:gd name="connsiteX18" fmla="*/ 0 w 5568043"/>
                <a:gd name="connsiteY18" fmla="*/ 521601 h 521601"/>
                <a:gd name="connsiteX19" fmla="*/ 0 w 5568043"/>
                <a:gd name="connsiteY19" fmla="*/ 0 h 52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8043" h="521601" fill="none" extrusionOk="0">
                  <a:moveTo>
                    <a:pt x="0" y="0"/>
                  </a:moveTo>
                  <a:cubicBezTo>
                    <a:pt x="265164" y="-26465"/>
                    <a:pt x="551367" y="-8564"/>
                    <a:pt x="696005" y="0"/>
                  </a:cubicBezTo>
                  <a:cubicBezTo>
                    <a:pt x="840644" y="8564"/>
                    <a:pt x="987173" y="-15951"/>
                    <a:pt x="1224969" y="0"/>
                  </a:cubicBezTo>
                  <a:cubicBezTo>
                    <a:pt x="1462765" y="15951"/>
                    <a:pt x="1579463" y="19497"/>
                    <a:pt x="1920975" y="0"/>
                  </a:cubicBezTo>
                  <a:cubicBezTo>
                    <a:pt x="2262487" y="-19497"/>
                    <a:pt x="2454045" y="1191"/>
                    <a:pt x="2616980" y="0"/>
                  </a:cubicBezTo>
                  <a:cubicBezTo>
                    <a:pt x="2779915" y="-1191"/>
                    <a:pt x="3109400" y="-2149"/>
                    <a:pt x="3257305" y="0"/>
                  </a:cubicBezTo>
                  <a:cubicBezTo>
                    <a:pt x="3405210" y="2149"/>
                    <a:pt x="3796552" y="998"/>
                    <a:pt x="3953311" y="0"/>
                  </a:cubicBezTo>
                  <a:cubicBezTo>
                    <a:pt x="4110070" y="-998"/>
                    <a:pt x="4382742" y="19986"/>
                    <a:pt x="4704996" y="0"/>
                  </a:cubicBezTo>
                  <a:cubicBezTo>
                    <a:pt x="5027250" y="-19986"/>
                    <a:pt x="5218339" y="17856"/>
                    <a:pt x="5568043" y="0"/>
                  </a:cubicBezTo>
                  <a:cubicBezTo>
                    <a:pt x="5581608" y="105724"/>
                    <a:pt x="5570273" y="269218"/>
                    <a:pt x="5568043" y="521601"/>
                  </a:cubicBezTo>
                  <a:cubicBezTo>
                    <a:pt x="5302435" y="497961"/>
                    <a:pt x="5192845" y="538464"/>
                    <a:pt x="4983398" y="521601"/>
                  </a:cubicBezTo>
                  <a:cubicBezTo>
                    <a:pt x="4773952" y="504738"/>
                    <a:pt x="4517964" y="500983"/>
                    <a:pt x="4343074" y="521601"/>
                  </a:cubicBezTo>
                  <a:cubicBezTo>
                    <a:pt x="4168184" y="542219"/>
                    <a:pt x="4071649" y="512562"/>
                    <a:pt x="3814109" y="521601"/>
                  </a:cubicBezTo>
                  <a:cubicBezTo>
                    <a:pt x="3556569" y="530640"/>
                    <a:pt x="3398027" y="503596"/>
                    <a:pt x="3229465" y="521601"/>
                  </a:cubicBezTo>
                  <a:cubicBezTo>
                    <a:pt x="3060903" y="539606"/>
                    <a:pt x="2816936" y="509084"/>
                    <a:pt x="2589140" y="521601"/>
                  </a:cubicBezTo>
                  <a:cubicBezTo>
                    <a:pt x="2361344" y="534118"/>
                    <a:pt x="2318939" y="528956"/>
                    <a:pt x="2060176" y="521601"/>
                  </a:cubicBezTo>
                  <a:cubicBezTo>
                    <a:pt x="1801413" y="514246"/>
                    <a:pt x="1543643" y="501731"/>
                    <a:pt x="1308490" y="521601"/>
                  </a:cubicBezTo>
                  <a:cubicBezTo>
                    <a:pt x="1073337" y="541471"/>
                    <a:pt x="1040341" y="514941"/>
                    <a:pt x="779526" y="521601"/>
                  </a:cubicBezTo>
                  <a:cubicBezTo>
                    <a:pt x="518711" y="528261"/>
                    <a:pt x="195153" y="501148"/>
                    <a:pt x="0" y="521601"/>
                  </a:cubicBezTo>
                  <a:cubicBezTo>
                    <a:pt x="9081" y="380944"/>
                    <a:pt x="21177" y="127886"/>
                    <a:pt x="0" y="0"/>
                  </a:cubicBezTo>
                  <a:close/>
                </a:path>
                <a:path w="5568043" h="521601" stroke="0" extrusionOk="0">
                  <a:moveTo>
                    <a:pt x="0" y="0"/>
                  </a:moveTo>
                  <a:cubicBezTo>
                    <a:pt x="177769" y="-11543"/>
                    <a:pt x="507996" y="-10"/>
                    <a:pt x="696005" y="0"/>
                  </a:cubicBezTo>
                  <a:cubicBezTo>
                    <a:pt x="884015" y="10"/>
                    <a:pt x="1112689" y="32881"/>
                    <a:pt x="1392011" y="0"/>
                  </a:cubicBezTo>
                  <a:cubicBezTo>
                    <a:pt x="1671333" y="-32881"/>
                    <a:pt x="1940959" y="-16017"/>
                    <a:pt x="2143697" y="0"/>
                  </a:cubicBezTo>
                  <a:cubicBezTo>
                    <a:pt x="2346435" y="16017"/>
                    <a:pt x="2614514" y="39302"/>
                    <a:pt x="2951063" y="0"/>
                  </a:cubicBezTo>
                  <a:cubicBezTo>
                    <a:pt x="3287612" y="-39302"/>
                    <a:pt x="3333190" y="-23503"/>
                    <a:pt x="3535707" y="0"/>
                  </a:cubicBezTo>
                  <a:cubicBezTo>
                    <a:pt x="3738224" y="23503"/>
                    <a:pt x="3988756" y="-14432"/>
                    <a:pt x="4231713" y="0"/>
                  </a:cubicBezTo>
                  <a:cubicBezTo>
                    <a:pt x="4474670" y="14432"/>
                    <a:pt x="4911887" y="26039"/>
                    <a:pt x="5568043" y="0"/>
                  </a:cubicBezTo>
                  <a:cubicBezTo>
                    <a:pt x="5553386" y="136831"/>
                    <a:pt x="5582449" y="365955"/>
                    <a:pt x="5568043" y="521601"/>
                  </a:cubicBezTo>
                  <a:cubicBezTo>
                    <a:pt x="5192390" y="505312"/>
                    <a:pt x="4997565" y="549118"/>
                    <a:pt x="4816357" y="521601"/>
                  </a:cubicBezTo>
                  <a:cubicBezTo>
                    <a:pt x="4635149" y="494084"/>
                    <a:pt x="4517278" y="522754"/>
                    <a:pt x="4287393" y="521601"/>
                  </a:cubicBezTo>
                  <a:cubicBezTo>
                    <a:pt x="4057508" y="520448"/>
                    <a:pt x="3846414" y="518873"/>
                    <a:pt x="3702749" y="521601"/>
                  </a:cubicBezTo>
                  <a:cubicBezTo>
                    <a:pt x="3559084" y="524329"/>
                    <a:pt x="3072768" y="560712"/>
                    <a:pt x="2895382" y="521601"/>
                  </a:cubicBezTo>
                  <a:cubicBezTo>
                    <a:pt x="2717996" y="482490"/>
                    <a:pt x="2487645" y="502461"/>
                    <a:pt x="2310738" y="521601"/>
                  </a:cubicBezTo>
                  <a:cubicBezTo>
                    <a:pt x="2133831" y="540741"/>
                    <a:pt x="1872713" y="507359"/>
                    <a:pt x="1614732" y="521601"/>
                  </a:cubicBezTo>
                  <a:cubicBezTo>
                    <a:pt x="1356751" y="535843"/>
                    <a:pt x="1207821" y="541262"/>
                    <a:pt x="863047" y="521601"/>
                  </a:cubicBezTo>
                  <a:cubicBezTo>
                    <a:pt x="518274" y="501940"/>
                    <a:pt x="407209" y="560299"/>
                    <a:pt x="0" y="521601"/>
                  </a:cubicBezTo>
                  <a:cubicBezTo>
                    <a:pt x="-21936" y="355524"/>
                    <a:pt x="1842" y="160715"/>
                    <a:pt x="0" y="0"/>
                  </a:cubicBezTo>
                  <a:close/>
                </a:path>
              </a:pathLst>
            </a:custGeom>
            <a:grpFill/>
            <a:ln>
              <a:noFill/>
              <a:extLst>
                <a:ext uri="{C807C97D-BFC1-408E-A445-0C87EB9F89A2}">
                  <ask:lineSketchStyleProps xmlns:ask="http://schemas.microsoft.com/office/drawing/2018/sketchyshapes" sd="3483611643">
                    <a:prstGeom prst="rect">
                      <a:avLst/>
                    </a:prstGeom>
                    <ask:type>
                      <ask:lineSketchFreehand/>
                    </ask:type>
                  </ask:lineSketchStyleProps>
                </a:ext>
              </a:extLst>
            </a:ln>
          </p:spPr>
          <p:txBody>
            <a:bodyPr vert="horz" wrap="square" lIns="0" tIns="91427" rIns="0" bIns="9142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ctr" defTabSz="896218" rtl="0" eaLnBrk="1" fontAlgn="auto" latinLnBrk="0" hangingPunct="1">
                <a:lnSpc>
                  <a:spcPct val="90000"/>
                </a:lnSpc>
                <a:spcBef>
                  <a:spcPct val="0"/>
                </a:spcBef>
                <a:spcAft>
                  <a:spcPts val="0"/>
                </a:spcAft>
                <a:buClrTx/>
                <a:buSzTx/>
                <a:buFontTx/>
                <a:buNone/>
                <a:tabLst/>
                <a:defRPr/>
              </a:pPr>
              <a:r>
                <a:rPr kumimoji="0" lang="en-US" sz="1600" b="0" i="0" u="none" strike="noStrike" kern="0" cap="none" spc="-50" normalizeH="0" baseline="0" noProof="0" dirty="0">
                  <a:ln w="3175">
                    <a:noFill/>
                  </a:ln>
                  <a:solidFill>
                    <a:prstClr val="white"/>
                  </a:solidFill>
                  <a:effectLst/>
                  <a:uLnTx/>
                  <a:uFillTx/>
                  <a:latin typeface="Segoe UI Semibold" panose="020B0702040204020203" pitchFamily="34" charset="0"/>
                  <a:cs typeface="Segoe UI Semibold" panose="020B0702040204020203" pitchFamily="34" charset="0"/>
                </a:rPr>
                <a:t>Combined Index of Your Data and Microsoft 365 Data </a:t>
              </a:r>
              <a:endParaRPr kumimoji="0" lang="en-US" sz="1600" b="0" i="0" u="none" strike="noStrike" kern="1200" cap="none" spc="-147" normalizeH="0" baseline="0" noProof="0" dirty="0">
                <a:ln w="3175">
                  <a:noFill/>
                </a:ln>
                <a:solidFill>
                  <a:prstClr val="white"/>
                </a:solidFill>
                <a:effectLst/>
                <a:uLnTx/>
                <a:uFillTx/>
                <a:latin typeface="Segoe UI Semibold" charset="0"/>
                <a:cs typeface="Segoe UI Semibold" charset="0"/>
              </a:endParaRPr>
            </a:p>
          </p:txBody>
        </p:sp>
      </p:grpSp>
      <p:sp>
        <p:nvSpPr>
          <p:cNvPr id="97" name="Left Brace 96">
            <a:extLst>
              <a:ext uri="{FF2B5EF4-FFF2-40B4-BE49-F238E27FC236}">
                <a16:creationId xmlns:a16="http://schemas.microsoft.com/office/drawing/2014/main" id="{DC4109D1-5A70-CCA2-7F24-4D4C74CE0A01}"/>
              </a:ext>
            </a:extLst>
          </p:cNvPr>
          <p:cNvSpPr/>
          <p:nvPr/>
        </p:nvSpPr>
        <p:spPr>
          <a:xfrm rot="5400000">
            <a:off x="4748336" y="-1628629"/>
            <a:ext cx="162486" cy="7122020"/>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Left Brace 97">
            <a:extLst>
              <a:ext uri="{FF2B5EF4-FFF2-40B4-BE49-F238E27FC236}">
                <a16:creationId xmlns:a16="http://schemas.microsoft.com/office/drawing/2014/main" id="{A46AE179-D5BD-74DC-178A-431BD2A11C0A}"/>
              </a:ext>
            </a:extLst>
          </p:cNvPr>
          <p:cNvSpPr/>
          <p:nvPr/>
        </p:nvSpPr>
        <p:spPr>
          <a:xfrm rot="5400000">
            <a:off x="10403553" y="1128350"/>
            <a:ext cx="162486" cy="1604855"/>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2EC529C4-FEA2-5102-16B2-96AF17BECBD8}"/>
              </a:ext>
            </a:extLst>
          </p:cNvPr>
          <p:cNvSpPr txBox="1"/>
          <p:nvPr/>
        </p:nvSpPr>
        <p:spPr>
          <a:xfrm>
            <a:off x="3584959" y="1496659"/>
            <a:ext cx="25537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Existing experiences</a:t>
            </a:r>
          </a:p>
        </p:txBody>
      </p:sp>
      <p:sp>
        <p:nvSpPr>
          <p:cNvPr id="100" name="TextBox 99">
            <a:extLst>
              <a:ext uri="{FF2B5EF4-FFF2-40B4-BE49-F238E27FC236}">
                <a16:creationId xmlns:a16="http://schemas.microsoft.com/office/drawing/2014/main" id="{B5BE590E-4D9B-F632-5149-F160F210BB6D}"/>
              </a:ext>
            </a:extLst>
          </p:cNvPr>
          <p:cNvSpPr txBox="1"/>
          <p:nvPr/>
        </p:nvSpPr>
        <p:spPr>
          <a:xfrm>
            <a:off x="9838691" y="1492444"/>
            <a:ext cx="13104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New</a:t>
            </a:r>
          </a:p>
        </p:txBody>
      </p:sp>
      <p:pic>
        <p:nvPicPr>
          <p:cNvPr id="3" name="Picture 2" descr="A colorful logo on a black background&#10;&#10;Description automatically generated">
            <a:extLst>
              <a:ext uri="{FF2B5EF4-FFF2-40B4-BE49-F238E27FC236}">
                <a16:creationId xmlns:a16="http://schemas.microsoft.com/office/drawing/2014/main" id="{114ECD2C-367F-586C-6F43-3620FAF2A612}"/>
              </a:ext>
            </a:extLst>
          </p:cNvPr>
          <p:cNvPicPr>
            <a:picLocks noChangeAspect="1"/>
          </p:cNvPicPr>
          <p:nvPr/>
        </p:nvPicPr>
        <p:blipFill>
          <a:blip r:embed="rId14"/>
          <a:stretch>
            <a:fillRect/>
          </a:stretch>
        </p:blipFill>
        <p:spPr>
          <a:xfrm>
            <a:off x="9875130" y="2758556"/>
            <a:ext cx="345196" cy="345196"/>
          </a:xfrm>
          <a:prstGeom prst="rect">
            <a:avLst/>
          </a:prstGeom>
        </p:spPr>
      </p:pic>
    </p:spTree>
    <p:extLst>
      <p:ext uri="{BB962C8B-B14F-4D97-AF65-F5344CB8AC3E}">
        <p14:creationId xmlns:p14="http://schemas.microsoft.com/office/powerpoint/2010/main" val="214708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250"/>
                                        <p:tgtEl>
                                          <p:spTgt spid="8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50"/>
                                        <p:tgtEl>
                                          <p:spTgt spid="7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50"/>
                                        <p:tgtEl>
                                          <p:spTgt spid="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2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D80FDA-02CA-063E-52D2-48B8E7350DB8}"/>
              </a:ext>
            </a:extLst>
          </p:cNvPr>
          <p:cNvSpPr>
            <a:spLocks noGrp="1"/>
          </p:cNvSpPr>
          <p:nvPr>
            <p:ph type="title"/>
          </p:nvPr>
        </p:nvSpPr>
        <p:spPr>
          <a:xfrm>
            <a:off x="586740" y="2413337"/>
            <a:ext cx="11018520" cy="2031325"/>
          </a:xfrm>
        </p:spPr>
        <p:txBody>
          <a:bodyPr/>
          <a:lstStyle/>
          <a:p>
            <a:pPr algn="ctr"/>
            <a:r>
              <a:rPr kumimoji="0" lang="en-US" sz="9600" b="0" i="0" u="none" strike="noStrike" kern="0" cap="none" spc="-25"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Segoe UI Semibold" pitchFamily="34" charset="-122"/>
                <a:cs typeface="Segoe UI Semibold" pitchFamily="34" charset="-120"/>
              </a:rPr>
              <a:t>Demo</a:t>
            </a:r>
            <a:br>
              <a:rPr kumimoji="0" lang="en-US" sz="9600" b="0" i="0" u="none" strike="noStrike" kern="0" cap="none" spc="-25"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Segoe UI Semibold" pitchFamily="34" charset="-122"/>
                <a:cs typeface="Segoe UI Semibold" pitchFamily="34" charset="-120"/>
              </a:rPr>
            </a:br>
            <a:endParaRPr lang="en-US"/>
          </a:p>
        </p:txBody>
      </p:sp>
      <p:sp>
        <p:nvSpPr>
          <p:cNvPr id="2" name="TextBox 1">
            <a:extLst>
              <a:ext uri="{FF2B5EF4-FFF2-40B4-BE49-F238E27FC236}">
                <a16:creationId xmlns:a16="http://schemas.microsoft.com/office/drawing/2014/main" id="{B402E748-A2D5-E2BA-6AF1-975D2ECB3379}"/>
              </a:ext>
            </a:extLst>
          </p:cNvPr>
          <p:cNvSpPr txBox="1"/>
          <p:nvPr/>
        </p:nvSpPr>
        <p:spPr>
          <a:xfrm>
            <a:off x="2152073" y="4444662"/>
            <a:ext cx="856210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Admin Experience and Run Through with OOB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Run Time Copilot Experience &amp; Search with various Hubs</a:t>
            </a:r>
          </a:p>
        </p:txBody>
      </p:sp>
    </p:spTree>
    <p:extLst>
      <p:ext uri="{BB962C8B-B14F-4D97-AF65-F5344CB8AC3E}">
        <p14:creationId xmlns:p14="http://schemas.microsoft.com/office/powerpoint/2010/main" val="74746309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A5416F"/>
      </a:dk2>
      <a:lt2>
        <a:srgbClr val="E3DED1"/>
      </a:lt2>
      <a:accent1>
        <a:srgbClr val="002060"/>
      </a:accent1>
      <a:accent2>
        <a:srgbClr val="7030A0"/>
      </a:accent2>
      <a:accent3>
        <a:srgbClr val="00B0F0"/>
      </a:accent3>
      <a:accent4>
        <a:srgbClr val="C00000"/>
      </a:accent4>
      <a:accent5>
        <a:srgbClr val="4AB5C4"/>
      </a:accent5>
      <a:accent6>
        <a:srgbClr val="0989B1"/>
      </a:accent6>
      <a:hlink>
        <a:srgbClr val="A5416F"/>
      </a:hlink>
      <a:folHlink>
        <a:srgbClr val="A5416F"/>
      </a:folHlink>
    </a:clrScheme>
    <a:fontScheme name="SPC Adriatics">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S2021.potx" id="{9EC15242-ADD7-46EA-A35A-2A5CD7E7D5B1}" vid="{35F80FA7-2614-4BBA-9FF2-CE729CB0A97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3E63B86E93CD4F9D1AAF17644D4D25" ma:contentTypeVersion="4" ma:contentTypeDescription="Create a new document." ma:contentTypeScope="" ma:versionID="0e2aa4060e49803b414a26ded5b0d2a6">
  <xsd:schema xmlns:xsd="http://www.w3.org/2001/XMLSchema" xmlns:xs="http://www.w3.org/2001/XMLSchema" xmlns:p="http://schemas.microsoft.com/office/2006/metadata/properties" xmlns:ns3="ccee9dca-4097-4306-98c2-f54a88ccbfe0" targetNamespace="http://schemas.microsoft.com/office/2006/metadata/properties" ma:root="true" ma:fieldsID="9bf3e007a2927281f76e83b4b414ebc9" ns3:_="">
    <xsd:import namespace="ccee9dca-4097-4306-98c2-f54a88ccbfe0"/>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ee9dca-4097-4306-98c2-f54a88ccbf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1B975-8828-4C7A-AA70-9682AC7943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ee9dca-4097-4306-98c2-f54a88ccbf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E1F305-2536-48F0-8D7B-139764EEA500}">
  <ds:schemaRefs>
    <ds:schemaRef ds:uri="http://schemas.microsoft.com/office/2006/metadata/properties"/>
    <ds:schemaRef ds:uri="http://purl.org/dc/elements/1.1/"/>
    <ds:schemaRef ds:uri="http://purl.org/dc/terms/"/>
    <ds:schemaRef ds:uri="http://schemas.microsoft.com/office/2006/documentManagement/types"/>
    <ds:schemaRef ds:uri="http://schemas.microsoft.com/office/infopath/2007/PartnerControls"/>
    <ds:schemaRef ds:uri="ccee9dca-4097-4306-98c2-f54a88ccbfe0"/>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28BA909-8AC4-407F-BD68-3647074CCCF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ECS2021</Template>
  <TotalTime>7845</TotalTime>
  <Words>1024</Words>
  <Application>Microsoft Office PowerPoint</Application>
  <PresentationFormat>Widescreen</PresentationFormat>
  <Paragraphs>152</Paragraphs>
  <Slides>18</Slides>
  <Notes>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Aptos Display</vt:lpstr>
      <vt:lpstr>Wingdings</vt:lpstr>
      <vt:lpstr>Segoe UI</vt:lpstr>
      <vt:lpstr>Segoe UI Variable Display Semibold</vt:lpstr>
      <vt:lpstr>Segoe UI Light</vt:lpstr>
      <vt:lpstr>Calibri</vt:lpstr>
      <vt:lpstr>Segoe UI Semibold</vt:lpstr>
      <vt:lpstr>Aptos</vt:lpstr>
      <vt:lpstr>Segoe UI Semilight</vt:lpstr>
      <vt:lpstr>Arial</vt:lpstr>
      <vt:lpstr>Myriad Pro Cond</vt:lpstr>
      <vt:lpstr>Office Theme</vt:lpstr>
      <vt:lpstr>1_Office Theme</vt:lpstr>
      <vt:lpstr>PowerPoint Presentation</vt:lpstr>
      <vt:lpstr>Mastering Microsoft Graph Connectors with the new Microsoft Graph  Python SDK</vt:lpstr>
      <vt:lpstr>PowerPoint Presentation</vt:lpstr>
      <vt:lpstr>Gabrielle Williams</vt:lpstr>
      <vt:lpstr>PowerPoint Presentation</vt:lpstr>
      <vt:lpstr>Microsoft 365 Copilot has two extensibility points</vt:lpstr>
      <vt:lpstr>Sample scenarios for Copilot for Microsoft 365</vt:lpstr>
      <vt:lpstr>Microsoft Graph Connectors</vt:lpstr>
      <vt:lpstr>Demo </vt:lpstr>
      <vt:lpstr>Graph Connector building blocks</vt:lpstr>
      <vt:lpstr>Graph connector architecture – sync approaches</vt:lpstr>
      <vt:lpstr>PowerPoint Presentation</vt:lpstr>
      <vt:lpstr>Summarize content in a meaningful way</vt:lpstr>
      <vt:lpstr>Combined Index-powered content analysis</vt:lpstr>
      <vt:lpstr>Access citations to find summarized 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Fabian Williams</dc:creator>
  <cp:keywords>#collabsummit</cp:keywords>
  <cp:lastModifiedBy>Gabrielle Williams</cp:lastModifiedBy>
  <cp:revision>12</cp:revision>
  <dcterms:created xsi:type="dcterms:W3CDTF">2021-11-22T18:36:21Z</dcterms:created>
  <dcterms:modified xsi:type="dcterms:W3CDTF">2024-04-07T21:33:13Z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0x010100563E63B86E93CD4F9D1AAF17644D4D25</vt:lpwstr>
  </property>
  <property fmtid="{D5CDD505-2E9C-101B-9397-08002B2CF9AE}" pid="3" name="IsMyDocuments">
    <vt:bool>true</vt:bool>
  </property>
</Properties>
</file>